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38" r:id="rId30"/>
    <p:sldId id="342" r:id="rId31"/>
    <p:sldId id="300" r:id="rId32"/>
    <p:sldId id="344" r:id="rId33"/>
    <p:sldId id="335" r:id="rId34"/>
    <p:sldId id="332" r:id="rId35"/>
    <p:sldId id="315" r:id="rId36"/>
    <p:sldId id="316" r:id="rId37"/>
    <p:sldId id="317" r:id="rId38"/>
    <p:sldId id="282" r:id="rId39"/>
    <p:sldId id="301" r:id="rId40"/>
    <p:sldId id="304" r:id="rId41"/>
    <p:sldId id="318" r:id="rId42"/>
    <p:sldId id="331" r:id="rId43"/>
    <p:sldId id="303" r:id="rId44"/>
    <p:sldId id="302" r:id="rId45"/>
    <p:sldId id="337" r:id="rId46"/>
    <p:sldId id="327" r:id="rId47"/>
    <p:sldId id="320" r:id="rId48"/>
    <p:sldId id="321" r:id="rId49"/>
    <p:sldId id="322" r:id="rId50"/>
    <p:sldId id="323" r:id="rId51"/>
    <p:sldId id="281" r:id="rId52"/>
    <p:sldId id="343" r:id="rId53"/>
    <p:sldId id="295" r:id="rId54"/>
    <p:sldId id="296" r:id="rId55"/>
    <p:sldId id="297" r:id="rId56"/>
    <p:sldId id="329" r:id="rId57"/>
    <p:sldId id="326" r:id="rId58"/>
    <p:sldId id="328" r:id="rId59"/>
    <p:sldId id="306" r:id="rId60"/>
    <p:sldId id="307" r:id="rId61"/>
    <p:sldId id="308" r:id="rId62"/>
    <p:sldId id="309" r:id="rId63"/>
    <p:sldId id="314" r:id="rId64"/>
    <p:sldId id="310" r:id="rId65"/>
    <p:sldId id="311" r:id="rId66"/>
    <p:sldId id="312" r:id="rId67"/>
    <p:sldId id="313" r:id="rId68"/>
    <p:sldId id="324" r:id="rId69"/>
    <p:sldId id="325" r:id="rId70"/>
    <p:sldId id="265" r:id="rId71"/>
    <p:sldId id="266" r:id="rId72"/>
    <p:sldId id="336" r:id="rId73"/>
    <p:sldId id="346" r:id="rId74"/>
    <p:sldId id="339" r:id="rId75"/>
    <p:sldId id="341" r:id="rId76"/>
    <p:sldId id="340" r:id="rId77"/>
    <p:sldId id="345" r:id="rId78"/>
    <p:sldId id="271" r:id="rId79"/>
    <p:sldId id="272" r:id="rId80"/>
    <p:sldId id="285" r:id="rId81"/>
    <p:sldId id="273" r:id="rId82"/>
    <p:sldId id="274" r:id="rId83"/>
    <p:sldId id="284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38"/>
            <p14:sldId id="342"/>
            <p14:sldId id="300"/>
            <p14:sldId id="344"/>
            <p14:sldId id="335"/>
            <p14:sldId id="332"/>
            <p14:sldId id="315"/>
            <p14:sldId id="316"/>
            <p14:sldId id="317"/>
            <p14:sldId id="282"/>
            <p14:sldId id="301"/>
            <p14:sldId id="304"/>
            <p14:sldId id="318"/>
            <p14:sldId id="331"/>
            <p14:sldId id="303"/>
            <p14:sldId id="302"/>
            <p14:sldId id="337"/>
            <p14:sldId id="327"/>
            <p14:sldId id="320"/>
            <p14:sldId id="321"/>
            <p14:sldId id="322"/>
            <p14:sldId id="323"/>
            <p14:sldId id="281"/>
            <p14:sldId id="343"/>
            <p14:sldId id="295"/>
            <p14:sldId id="296"/>
            <p14:sldId id="297"/>
            <p14:sldId id="329"/>
            <p14:sldId id="326"/>
            <p14:sldId id="328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36"/>
            <p14:sldId id="346"/>
            <p14:sldId id="339"/>
            <p14:sldId id="341"/>
            <p14:sldId id="340"/>
            <p14:sldId id="345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FF8C0D"/>
    <a:srgbClr val="89451F"/>
    <a:srgbClr val="AA402E"/>
    <a:srgbClr val="4A9C3C"/>
    <a:srgbClr val="33CC33"/>
    <a:srgbClr val="0066FF"/>
    <a:srgbClr val="CC5350"/>
    <a:srgbClr val="D98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108" d="100"/>
          <a:sy n="108" d="100"/>
        </p:scale>
        <p:origin x="138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05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2400" dirty="0" smtClean="0"/>
              <a:t>Game </a:t>
            </a:r>
            <a:r>
              <a:rPr lang="en-US" altLang="zh-TW" sz="2400" dirty="0"/>
              <a:t>Design Goal Oriented Approach for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Procedural </a:t>
            </a:r>
            <a:r>
              <a:rPr lang="en-US" altLang="zh-TW" sz="2400" dirty="0"/>
              <a:t>Content </a:t>
            </a:r>
            <a:r>
              <a:rPr lang="en-US" altLang="zh-TW" sz="2400" dirty="0" smtClean="0"/>
              <a:t>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 smtClean="0">
                <a:solidFill>
                  <a:schemeClr val="tx2"/>
                </a:solidFill>
              </a:rPr>
              <a:t>Ze-Hao Wang</a:t>
            </a:r>
            <a:endParaRPr lang="nl-NL" altLang="zh-TW" b="1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July </a:t>
            </a: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27, </a:t>
            </a: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</a:t>
            </a:r>
            <a:r>
              <a:rPr lang="en-US" dirty="0" smtClean="0"/>
              <a:t>CSIE GAME </a:t>
            </a:r>
            <a:r>
              <a:rPr lang="en-US" dirty="0"/>
              <a:t>Lab - Master Thesis Oral </a:t>
            </a:r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Hsing-Kuo </a:t>
            </a:r>
            <a:r>
              <a:rPr lang="en-US" altLang="zh-TW" sz="1800" dirty="0" smtClean="0">
                <a:solidFill>
                  <a:schemeClr val="tx2"/>
                </a:solidFill>
              </a:rPr>
              <a:t>Pao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Tung-Ju Hsieh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nl-NL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</a:t>
            </a:r>
            <a:r>
              <a:rPr lang="en-US" altLang="zh-TW" sz="1600" b="1" dirty="0" smtClean="0">
                <a:solidFill>
                  <a:schemeClr val="tx2"/>
                </a:solidFill>
              </a:rPr>
              <a:t>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</a:t>
            </a:r>
            <a:r>
              <a:rPr lang="en-US" altLang="zh-TW" sz="1400" dirty="0" smtClean="0">
                <a:solidFill>
                  <a:schemeClr val="tx2"/>
                </a:solidFill>
              </a:rPr>
              <a:t>of </a:t>
            </a:r>
            <a:r>
              <a:rPr lang="en-US" altLang="zh-TW" sz="1400" dirty="0">
                <a:solidFill>
                  <a:schemeClr val="tx2"/>
                </a:solidFill>
              </a:rPr>
              <a:t>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Under construction.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578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</a:t>
            </a:r>
            <a:r>
              <a:rPr lang="en-US" altLang="zh-TW" dirty="0" smtClean="0"/>
              <a:t>Framework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oundRect">
            <a:avLst>
              <a:gd name="adj" fmla="val 3274"/>
            </a:avLst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oundRect">
            <a:avLst>
              <a:gd name="adj" fmla="val 2995"/>
            </a:avLst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oundRect">
            <a:avLst>
              <a:gd name="adj" fmla="val 1879"/>
            </a:avLst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8"/>
          <a:srcRect l="8353" t="200" r="24658" b="-200"/>
          <a:stretch/>
        </p:blipFill>
        <p:spPr>
          <a:xfrm>
            <a:off x="9975699" y="4109400"/>
            <a:ext cx="1706840" cy="1706840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</a:t>
            </a:r>
            <a:r>
              <a:rPr lang="en-US" altLang="zh-TW" dirty="0" smtClean="0">
                <a:effectLst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ffectLst/>
              </a:rPr>
              <a:t>Proposed </a:t>
            </a:r>
            <a:r>
              <a:rPr lang="en-US" altLang="zh-TW" dirty="0">
                <a:effectLst/>
              </a:rPr>
              <a:t>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</a:t>
            </a:r>
            <a:r>
              <a:rPr lang="en-US" altLang="zh-TW" dirty="0" smtClean="0">
                <a:effectLst/>
              </a:rPr>
              <a:t>Framework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>
            <a:noAutofit/>
          </a:bodyPr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r>
              <a:rPr lang="en-US" altLang="zh-TW" dirty="0" smtClean="0"/>
              <a:t>Mission Rules</a:t>
            </a:r>
          </a:p>
          <a:p>
            <a:r>
              <a:rPr lang="en-US" altLang="zh-TW" dirty="0" smtClean="0"/>
              <a:t>Mission Graph</a:t>
            </a:r>
          </a:p>
          <a:p>
            <a:pPr lvl="1"/>
            <a:r>
              <a:rPr lang="en-US" altLang="zh-TW" dirty="0" smtClean="0"/>
              <a:t>Rewrite System I</a:t>
            </a:r>
          </a:p>
          <a:p>
            <a:pPr lvl="1"/>
            <a:r>
              <a:rPr lang="en-US" altLang="zh-TW" dirty="0" smtClean="0"/>
              <a:t>Random seed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64358" y="4562287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Mission Graph</a:t>
            </a:r>
            <a:endParaRPr lang="zh-TW" altLang="en-US" sz="1600" i="1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5" y="2481944"/>
            <a:ext cx="4294396" cy="2883158"/>
          </a:xfrm>
        </p:spPr>
        <p:txBody>
          <a:bodyPr/>
          <a:lstStyle/>
          <a:p>
            <a:r>
              <a:rPr lang="en-US" altLang="zh-TW" dirty="0" smtClean="0"/>
              <a:t>Voxel-based units</a:t>
            </a:r>
          </a:p>
          <a:p>
            <a:r>
              <a:rPr lang="en-US" altLang="zh-TW" dirty="0" smtClean="0"/>
              <a:t>Decorations</a:t>
            </a:r>
          </a:p>
          <a:p>
            <a:r>
              <a:rPr lang="en-US" altLang="zh-TW" dirty="0" smtClean="0"/>
              <a:t>Connections</a:t>
            </a:r>
          </a:p>
          <a:p>
            <a:pPr lvl="1"/>
            <a:r>
              <a:rPr lang="en-US" altLang="zh-TW" dirty="0" smtClean="0"/>
              <a:t>Entrance</a:t>
            </a:r>
          </a:p>
          <a:p>
            <a:pPr lvl="1"/>
            <a:r>
              <a:rPr lang="en-US" altLang="zh-TW" dirty="0" smtClean="0"/>
              <a:t>Exit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54" y="2726333"/>
            <a:ext cx="2657043" cy="2037627"/>
          </a:xfrm>
          <a:prstGeom prst="roundRect">
            <a:avLst>
              <a:gd name="adj" fmla="val 2079"/>
            </a:avLst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sp>
        <p:nvSpPr>
          <p:cNvPr id="24" name="文字方塊 23"/>
          <p:cNvSpPr txBox="1"/>
          <p:nvPr/>
        </p:nvSpPr>
        <p:spPr>
          <a:xfrm>
            <a:off x="8564358" y="4869522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volume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087388" cy="2883158"/>
          </a:xfrm>
        </p:spPr>
        <p:txBody>
          <a:bodyPr/>
          <a:lstStyle/>
          <a:p>
            <a:r>
              <a:rPr lang="en-US" altLang="zh-TW" dirty="0" smtClean="0"/>
              <a:t>Rewrite 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 smtClean="0"/>
              <a:t>Collision issue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495" y="2769431"/>
            <a:ext cx="3959994" cy="2132617"/>
          </a:xfrm>
          <a:prstGeom prst="roundRect">
            <a:avLst>
              <a:gd name="adj" fmla="val 1574"/>
            </a:avLst>
          </a:prstGeom>
        </p:spPr>
      </p:pic>
      <p:sp>
        <p:nvSpPr>
          <p:cNvPr id="21" name="文字方塊 20"/>
          <p:cNvSpPr txBox="1"/>
          <p:nvPr/>
        </p:nvSpPr>
        <p:spPr>
          <a:xfrm>
            <a:off x="7435568" y="4920730"/>
            <a:ext cx="3936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space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Gameplay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7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r="-62"/>
          <a:stretch/>
        </p:blipFill>
        <p:spPr>
          <a:xfrm>
            <a:off x="2909013" y="1610725"/>
            <a:ext cx="6373975" cy="42672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389" y="1428391"/>
            <a:ext cx="7391314" cy="43195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影片將會放置於</a:t>
            </a:r>
            <a:r>
              <a:rPr lang="zh-TW" altLang="en-US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</a:t>
            </a:r>
            <a:r>
              <a:rPr lang="en-US" altLang="zh-TW" dirty="0" smtClean="0"/>
              <a:t>Graph Grammar of Left-hand side &amp; Right-hand side Rules</a:t>
            </a:r>
            <a:endParaRPr lang="en-US" altLang="zh-TW" dirty="0"/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Set of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 smtClean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</a:t>
            </a:r>
            <a:endParaRPr lang="en-US" altLang="zh-TW" b="1" dirty="0"/>
          </a:p>
          <a:p>
            <a:pPr lvl="1"/>
            <a:r>
              <a:rPr lang="en-US" altLang="zh-TW" dirty="0"/>
              <a:t>Based on the </a:t>
            </a:r>
            <a:r>
              <a:rPr lang="en-US" altLang="zh-TW" dirty="0" smtClean="0"/>
              <a:t>selected rules in mission grammars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matched subgraphs </a:t>
            </a:r>
            <a:r>
              <a:rPr lang="en-US" altLang="zh-TW" dirty="0" smtClean="0"/>
              <a:t>using rules</a:t>
            </a:r>
          </a:p>
          <a:p>
            <a:pPr lvl="2"/>
            <a:r>
              <a:rPr lang="en-US" altLang="zh-TW" dirty="0"/>
              <a:t>VF Graph Isomorphism </a:t>
            </a:r>
            <a:r>
              <a:rPr lang="en-US" altLang="zh-TW" dirty="0" smtClean="0"/>
              <a:t>Algorithm </a:t>
            </a:r>
            <a:r>
              <a:rPr lang="en-US" altLang="zh-TW" baseline="30000" dirty="0" smtClean="0"/>
              <a:t>[</a:t>
            </a:r>
            <a:r>
              <a:rPr lang="en-US" altLang="zh-TW" baseline="30000" dirty="0"/>
              <a:t>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Introduction of Mission Graph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of Rewrite </a:t>
            </a:r>
            <a:r>
              <a:rPr lang="en-US" altLang="zh-TW" dirty="0"/>
              <a:t>System </a:t>
            </a:r>
            <a:r>
              <a:rPr lang="en-US" altLang="zh-TW" dirty="0" smtClean="0"/>
              <a:t>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692456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Algorithm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</a:t>
                      </a: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found from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matchedRule</a:t>
                      </a:r>
                      <a:r>
                        <a:rPr lang="en-US" altLang="zh-TW" sz="1400" b="0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FindMatchs(TransToVFGraph(root))</a:t>
                      </a:r>
                      <a:r>
                        <a:rPr lang="en-US" altLang="zh-TW" sz="1400" b="1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Transfer </a:t>
                      </a:r>
                      <a:r>
                        <a:rPr lang="en-US" altLang="zh-TW" sz="1400" b="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into </a:t>
                      </a:r>
                      <a:r>
                        <a:rPr lang="en-US" altLang="zh-TW" sz="1400" b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 Graph</a:t>
                      </a:r>
                      <a:br>
                        <a:rPr lang="en-US" altLang="zh-TW" sz="1400" b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matched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 with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right-hand side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 smtClean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root-&gt;children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RewriteSystem1(child)</a:t>
                      </a:r>
                      <a:b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root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FindMatchs with the Random seed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004471"/>
              </p:ext>
            </p:extLst>
          </p:nvPr>
        </p:nvGraphicFramePr>
        <p:xfrm>
          <a:off x="819302" y="1636470"/>
          <a:ext cx="10543872" cy="3149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b="1" i="1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="1" i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s.shuffle(seed)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Random shuffle via random seed from random 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</a:t>
                      </a: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0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continue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rule.leftHand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to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Means the subgraph of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-=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&gt; 0 ? 1 : 0;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return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root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7" name="內容版面配置區 2"/>
          <p:cNvSpPr txBox="1">
            <a:spLocks/>
          </p:cNvSpPr>
          <p:nvPr/>
        </p:nvSpPr>
        <p:spPr>
          <a:xfrm>
            <a:off x="913795" y="5171846"/>
            <a:ext cx="10353762" cy="9117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Random table</a:t>
            </a:r>
          </a:p>
          <a:p>
            <a:r>
              <a:rPr lang="en-US" altLang="zh-TW" dirty="0" smtClean="0"/>
              <a:t>Original </a:t>
            </a:r>
            <a:r>
              <a:rPr lang="en-US" altLang="zh-TW" dirty="0"/>
              <a:t>“0” value has transferred to “-1” means the rule is unlimited </a:t>
            </a:r>
            <a:r>
              <a:rPr lang="en-US" altLang="zh-TW" dirty="0" smtClean="0"/>
              <a:t>usage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safe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(safe)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467" y="3405186"/>
            <a:ext cx="400050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4440" r="16720" b="14009"/>
          <a:stretch/>
        </p:blipFill>
        <p:spPr>
          <a:xfrm>
            <a:off x="5574142" y="3407568"/>
            <a:ext cx="395289" cy="395287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7" t="9318" r="13794" b="12954"/>
          <a:stretch/>
        </p:blipFill>
        <p:spPr>
          <a:xfrm>
            <a:off x="3305172" y="3414711"/>
            <a:ext cx="411956" cy="40719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4428" r="12501" b="8594"/>
          <a:stretch/>
        </p:blipFill>
        <p:spPr>
          <a:xfrm>
            <a:off x="4821531" y="3409950"/>
            <a:ext cx="392907" cy="397668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7452" r="13311" b="11298"/>
          <a:stretch/>
        </p:blipFill>
        <p:spPr>
          <a:xfrm>
            <a:off x="6322016" y="3418282"/>
            <a:ext cx="400050" cy="402432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6649" r="14120" b="4519"/>
          <a:stretch/>
        </p:blipFill>
        <p:spPr>
          <a:xfrm>
            <a:off x="7829620" y="3409949"/>
            <a:ext cx="404813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6250" r="9666" b="14583"/>
          <a:stretch/>
        </p:blipFill>
        <p:spPr>
          <a:xfrm>
            <a:off x="8577330" y="3392485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7501" r="9496" b="6499"/>
          <a:stretch/>
        </p:blipFill>
        <p:spPr>
          <a:xfrm>
            <a:off x="10094483" y="3414710"/>
            <a:ext cx="397668" cy="40957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824" r="8657" b="7353"/>
          <a:stretch/>
        </p:blipFill>
        <p:spPr>
          <a:xfrm>
            <a:off x="10849337" y="3400423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t="5771" r="9374" b="8172"/>
          <a:stretch/>
        </p:blipFill>
        <p:spPr>
          <a:xfrm>
            <a:off x="1768767" y="3390897"/>
            <a:ext cx="426244" cy="42624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t="6972" r="7162" b="9053"/>
          <a:stretch/>
        </p:blipFill>
        <p:spPr>
          <a:xfrm>
            <a:off x="7074627" y="3408754"/>
            <a:ext cx="412750" cy="41592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72" y="3406372"/>
            <a:ext cx="415925" cy="415925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64" y="3400423"/>
            <a:ext cx="406400" cy="412750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2"/>
                </a:solidFill>
              </a:rPr>
              <a:t>※ Limit of </a:t>
            </a:r>
            <a:r>
              <a:rPr lang="en-US" altLang="zh-TW" i="1" dirty="0" smtClean="0">
                <a:solidFill>
                  <a:schemeClr val="tx2"/>
                </a:solidFill>
              </a:rPr>
              <a:t>Zero</a:t>
            </a:r>
            <a:r>
              <a:rPr lang="en-US" altLang="zh-TW" dirty="0" smtClean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169144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[1,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" t="3132" r="1342" b="2682"/>
          <a:stretch/>
        </p:blipFill>
        <p:spPr>
          <a:xfrm>
            <a:off x="2702179" y="3822704"/>
            <a:ext cx="1479434" cy="639684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33721"/>
              </p:ext>
            </p:extLst>
          </p:nvPr>
        </p:nvGraphicFramePr>
        <p:xfrm>
          <a:off x="6273331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Extend Safe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4471678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4471678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5124757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5119405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" t="5114" r="1557" b="2840"/>
          <a:stretch/>
        </p:blipFill>
        <p:spPr>
          <a:xfrm>
            <a:off x="6632034" y="3822507"/>
            <a:ext cx="1479434" cy="63854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4257" r="1540" b="3508"/>
          <a:stretch/>
        </p:blipFill>
        <p:spPr>
          <a:xfrm>
            <a:off x="8155970" y="3822134"/>
            <a:ext cx="1480748" cy="6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b="1" dirty="0" smtClean="0"/>
              <a:t>Set the starting node</a:t>
            </a:r>
          </a:p>
          <a:p>
            <a:pPr lvl="1"/>
            <a:r>
              <a:rPr lang="en-US" altLang="zh-TW" dirty="0" smtClean="0"/>
              <a:t>Start to execute the iteration from the root. </a:t>
            </a:r>
          </a:p>
          <a:p>
            <a:r>
              <a:rPr lang="en-US" altLang="zh-TW" b="1" dirty="0" smtClean="0"/>
              <a:t>Set the random </a:t>
            </a:r>
            <a:r>
              <a:rPr lang="en-US" altLang="zh-TW" b="1" dirty="0"/>
              <a:t>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</a:t>
            </a:r>
            <a:r>
              <a:rPr lang="en-US" altLang="zh-TW" dirty="0" smtClean="0"/>
              <a:t>affects </a:t>
            </a:r>
            <a:r>
              <a:rPr lang="en-US" altLang="zh-TW" b="1" dirty="0" smtClean="0">
                <a:solidFill>
                  <a:srgbClr val="FFC000"/>
                </a:solidFill>
              </a:rPr>
              <a:t>selection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when there are many candidates, or </a:t>
            </a:r>
            <a:r>
              <a:rPr lang="en-US" altLang="zh-TW" dirty="0"/>
              <a:t>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</a:t>
            </a:r>
            <a:r>
              <a:rPr lang="en-US" altLang="zh-TW" b="1" baseline="30000" dirty="0" smtClean="0"/>
              <a:t>1]</a:t>
            </a:r>
            <a:r>
              <a:rPr lang="en-US" altLang="zh-TW" dirty="0" smtClean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63350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/>
              <a:t>Pseudocode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1667180"/>
            <a:ext cx="3472181" cy="1853259"/>
          </a:xfrm>
          <a:prstGeom prst="rect">
            <a:avLst/>
          </a:prstGeom>
        </p:spPr>
      </p:pic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3895090"/>
            <a:ext cx="3472181" cy="1831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194397" cy="4533901"/>
          </a:xfrm>
        </p:spPr>
        <p:txBody>
          <a:bodyPr/>
          <a:lstStyle/>
          <a:p>
            <a:r>
              <a:rPr lang="en-US" altLang="zh-TW" b="1" dirty="0" smtClean="0"/>
              <a:t>Hierarchy data structure</a:t>
            </a:r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9x9x9 voxel. Based on the size of volume, uses different numbers of chunk.</a:t>
            </a:r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</a:t>
            </a:r>
            <a:r>
              <a:rPr lang="en-US" altLang="zh-TW" dirty="0"/>
              <a:t>It’s </a:t>
            </a:r>
            <a:r>
              <a:rPr lang="en-US" altLang="zh-TW" dirty="0" smtClean="0"/>
              <a:t>property is </a:t>
            </a:r>
            <a:r>
              <a:rPr lang="en-US" altLang="zh-TW" dirty="0"/>
              <a:t>a </a:t>
            </a:r>
            <a:r>
              <a:rPr lang="en-US" altLang="zh-TW" b="1" dirty="0" smtClean="0">
                <a:solidFill>
                  <a:srgbClr val="FFC000"/>
                </a:solidFill>
              </a:rPr>
              <a:t>block</a:t>
            </a:r>
            <a:r>
              <a:rPr lang="en-US" altLang="zh-TW" dirty="0" smtClean="0"/>
              <a:t> </a:t>
            </a:r>
            <a:r>
              <a:rPr lang="en-US" altLang="zh-TW" dirty="0"/>
              <a:t>or </a:t>
            </a:r>
            <a:r>
              <a:rPr lang="en-US" altLang="zh-TW" b="1" dirty="0" smtClean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34747"/>
          <a:stretch/>
        </p:blipFill>
        <p:spPr>
          <a:xfrm>
            <a:off x="8045847" y="179180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34998"/>
          <a:stretch/>
        </p:blipFill>
        <p:spPr>
          <a:xfrm>
            <a:off x="8045847" y="401657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複雜系統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468477"/>
            <a:ext cx="3337559" cy="3316883"/>
          </a:xfrm>
          <a:prstGeom prst="rect">
            <a:avLst/>
          </a:prstGeom>
        </p:spPr>
      </p:pic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Exit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Entrance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 smtClean="0">
                <a:solidFill>
                  <a:srgbClr val="FFC000"/>
                </a:solidFill>
              </a:rPr>
              <a:t>exits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volume A</a:t>
            </a:r>
            <a:r>
              <a:rPr lang="en-US" altLang="zh-TW" dirty="0" smtClean="0"/>
              <a:t>” </a:t>
            </a:r>
            <a:r>
              <a:rPr lang="en-US" altLang="zh-TW" dirty="0"/>
              <a:t>will stick with the </a:t>
            </a:r>
            <a:r>
              <a:rPr lang="en-US" altLang="zh-TW" b="1" dirty="0" smtClean="0">
                <a:solidFill>
                  <a:srgbClr val="FFC000"/>
                </a:solidFill>
              </a:rPr>
              <a:t>entrance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volume B</a:t>
            </a:r>
            <a:r>
              <a:rPr lang="en-US" altLang="zh-TW" dirty="0" smtClean="0"/>
              <a:t>”, </a:t>
            </a:r>
            <a:r>
              <a:rPr lang="en-US" altLang="zh-TW" dirty="0"/>
              <a:t>according to their direction of arrow</a:t>
            </a:r>
            <a:r>
              <a:rPr lang="en-US" altLang="zh-TW" dirty="0" smtClean="0"/>
              <a:t>. If doesn’t exist any entrance, will pick one exit randomly.</a:t>
            </a:r>
            <a:endParaRPr lang="en-US" altLang="zh-TW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337570" y="1913725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589932" y="1885758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450980" y="278923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Another rewrite system of Mission/Space framework.</a:t>
            </a:r>
          </a:p>
          <a:p>
            <a:r>
              <a:rPr lang="en-US" altLang="zh-TW" dirty="0" smtClean="0"/>
              <a:t>Generate the </a:t>
            </a:r>
            <a:r>
              <a:rPr lang="en-US" altLang="zh-TW" b="1" dirty="0" smtClean="0">
                <a:solidFill>
                  <a:srgbClr val="FFC000"/>
                </a:solidFill>
              </a:rPr>
              <a:t>Space</a:t>
            </a:r>
            <a:r>
              <a:rPr lang="en-US" altLang="zh-TW" dirty="0" smtClean="0"/>
              <a:t> from </a:t>
            </a:r>
            <a:r>
              <a:rPr lang="en-US" altLang="zh-TW" b="1" dirty="0" smtClean="0">
                <a:solidFill>
                  <a:srgbClr val="FFC000"/>
                </a:solidFill>
              </a:rPr>
              <a:t>Mission Grammars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3676292"/>
            <a:ext cx="3201772" cy="1291804"/>
          </a:xfrm>
          <a:prstGeom prst="roundRect">
            <a:avLst>
              <a:gd name="adj" fmla="val 3690"/>
            </a:avLst>
          </a:prstGeom>
        </p:spPr>
      </p:pic>
      <p:grpSp>
        <p:nvGrpSpPr>
          <p:cNvPr id="26" name="群組 25"/>
          <p:cNvGrpSpPr/>
          <p:nvPr/>
        </p:nvGrpSpPr>
        <p:grpSpPr>
          <a:xfrm>
            <a:off x="5327732" y="2712720"/>
            <a:ext cx="5939825" cy="3230880"/>
            <a:chOff x="5327731" y="2651760"/>
            <a:chExt cx="5939825" cy="323088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/>
            <a:srcRect l="4145" t="9279" b="1967"/>
            <a:stretch/>
          </p:blipFill>
          <p:spPr>
            <a:xfrm>
              <a:off x="5327731" y="2651760"/>
              <a:ext cx="5939825" cy="3230880"/>
            </a:xfrm>
            <a:prstGeom prst="roundRect">
              <a:avLst>
                <a:gd name="adj" fmla="val 1101"/>
              </a:avLst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376319" y="4461293"/>
              <a:ext cx="320641" cy="345956"/>
            </a:xfrm>
            <a:prstGeom prst="rect">
              <a:avLst/>
            </a:prstGeom>
            <a:solidFill>
              <a:srgbClr val="4A9C3C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705350" y="4461293"/>
              <a:ext cx="320641" cy="345956"/>
            </a:xfrm>
            <a:prstGeom prst="rect">
              <a:avLst/>
            </a:prstGeom>
            <a:solidFill>
              <a:srgbClr val="89451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034381" y="4461293"/>
              <a:ext cx="320641" cy="345956"/>
            </a:xfrm>
            <a:prstGeom prst="rect">
              <a:avLst/>
            </a:prstGeom>
            <a:solidFill>
              <a:srgbClr val="FF8C0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257535" y="3375473"/>
              <a:ext cx="1242038" cy="885761"/>
            </a:xfrm>
            <a:prstGeom prst="rect">
              <a:avLst/>
            </a:prstGeom>
            <a:solidFill>
              <a:srgbClr val="FF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936892" y="3690124"/>
              <a:ext cx="320641" cy="345956"/>
            </a:xfrm>
            <a:prstGeom prst="rect">
              <a:avLst/>
            </a:prstGeom>
            <a:solidFill>
              <a:srgbClr val="008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55022" y="3314304"/>
              <a:ext cx="320641" cy="345956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894516" y="3644636"/>
              <a:ext cx="4203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go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562601" y="3639431"/>
              <a:ext cx="631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boss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22016" y="4416409"/>
              <a:ext cx="425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err="1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en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633119" y="4487801"/>
              <a:ext cx="4555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lock</a:t>
              </a:r>
              <a:endParaRPr lang="zh-TW" altLang="en-US" sz="12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944942" y="4484269"/>
              <a:ext cx="50206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shop</a:t>
              </a:r>
              <a:endParaRPr lang="zh-TW" altLang="en-US" sz="12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314036" y="332347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 err="1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srt</a:t>
              </a:r>
              <a:endParaRPr lang="zh-TW" altLang="en-US" sz="14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</p:grpSp>
      <p:sp>
        <p:nvSpPr>
          <p:cNvPr id="27" name="Right Arrow 77"/>
          <p:cNvSpPr/>
          <p:nvPr/>
        </p:nvSpPr>
        <p:spPr>
          <a:xfrm>
            <a:off x="4308688" y="4003068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Rewrite 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2" name="圓角矩形 13"/>
          <p:cNvSpPr/>
          <p:nvPr/>
        </p:nvSpPr>
        <p:spPr>
          <a:xfrm>
            <a:off x="6930165" y="1428759"/>
            <a:ext cx="4918721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4" name="橢圓 23"/>
          <p:cNvSpPr/>
          <p:nvPr/>
        </p:nvSpPr>
        <p:spPr>
          <a:xfrm>
            <a:off x="7220160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C00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5" name="橢圓 23"/>
          <p:cNvSpPr/>
          <p:nvPr/>
        </p:nvSpPr>
        <p:spPr>
          <a:xfrm>
            <a:off x="7764402" y="2029478"/>
            <a:ext cx="301514" cy="301514"/>
          </a:xfrm>
          <a:prstGeom prst="ellipse">
            <a:avLst/>
          </a:prstGeom>
          <a:solidFill>
            <a:srgbClr val="00740B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8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6" name="橢圓 23"/>
          <p:cNvSpPr/>
          <p:nvPr/>
        </p:nvSpPr>
        <p:spPr>
          <a:xfrm>
            <a:off x="8326588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66FF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77" name="Straight Arrow Connector 250"/>
          <p:cNvCxnSpPr>
            <a:stCxn id="74" idx="6"/>
            <a:endCxn id="75" idx="2"/>
          </p:cNvCxnSpPr>
          <p:nvPr/>
        </p:nvCxnSpPr>
        <p:spPr>
          <a:xfrm>
            <a:off x="7521674" y="2180235"/>
            <a:ext cx="242729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78" name="Shape 108"/>
          <p:cNvSpPr txBox="1">
            <a:spLocks/>
          </p:cNvSpPr>
          <p:nvPr/>
        </p:nvSpPr>
        <p:spPr>
          <a:xfrm>
            <a:off x="7088229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1:en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79" name="Straight Arrow Connector 252"/>
          <p:cNvCxnSpPr>
            <a:stCxn id="75" idx="6"/>
            <a:endCxn id="76" idx="2"/>
          </p:cNvCxnSpPr>
          <p:nvPr/>
        </p:nvCxnSpPr>
        <p:spPr>
          <a:xfrm>
            <a:off x="8065916" y="2180235"/>
            <a:ext cx="260672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80" name="Shape 108"/>
          <p:cNvSpPr txBox="1">
            <a:spLocks/>
          </p:cNvSpPr>
          <p:nvPr/>
        </p:nvSpPr>
        <p:spPr>
          <a:xfrm>
            <a:off x="7632471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2:x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81" name="Shape 108"/>
          <p:cNvSpPr txBox="1">
            <a:spLocks/>
          </p:cNvSpPr>
          <p:nvPr/>
        </p:nvSpPr>
        <p:spPr>
          <a:xfrm>
            <a:off x="8194657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3:go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grpSp>
        <p:nvGrpSpPr>
          <p:cNvPr id="82" name="Group 255"/>
          <p:cNvGrpSpPr/>
          <p:nvPr/>
        </p:nvGrpSpPr>
        <p:grpSpPr>
          <a:xfrm>
            <a:off x="7022341" y="1483514"/>
            <a:ext cx="1721271" cy="346845"/>
            <a:chOff x="546136" y="1817754"/>
            <a:chExt cx="1869403" cy="441914"/>
          </a:xfrm>
        </p:grpSpPr>
        <p:sp>
          <p:nvSpPr>
            <p:cNvPr id="83" name="Shape 108"/>
            <p:cNvSpPr txBox="1">
              <a:spLocks/>
            </p:cNvSpPr>
            <p:nvPr/>
          </p:nvSpPr>
          <p:spPr>
            <a:xfrm>
              <a:off x="546136" y="1817754"/>
              <a:ext cx="1869403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Mission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4" name="Straight Connector 257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6" name="Group 18"/>
          <p:cNvGrpSpPr/>
          <p:nvPr/>
        </p:nvGrpSpPr>
        <p:grpSpPr>
          <a:xfrm>
            <a:off x="8894782" y="1483514"/>
            <a:ext cx="1721271" cy="346845"/>
            <a:chOff x="546136" y="1817754"/>
            <a:chExt cx="1869404" cy="441914"/>
          </a:xfrm>
        </p:grpSpPr>
        <p:sp>
          <p:nvSpPr>
            <p:cNvPr id="87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8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9" name="Group 21"/>
          <p:cNvGrpSpPr/>
          <p:nvPr/>
        </p:nvGrpSpPr>
        <p:grpSpPr>
          <a:xfrm rot="2656507">
            <a:off x="9055851" y="2017033"/>
            <a:ext cx="1137684" cy="1022341"/>
            <a:chOff x="3429772" y="2072127"/>
            <a:chExt cx="2883418" cy="2591089"/>
          </a:xfrm>
          <a:effectLst>
            <a:glow rad="63500">
              <a:srgbClr val="C00000">
                <a:alpha val="75000"/>
              </a:srgbClr>
            </a:glow>
          </a:effectLst>
        </p:grpSpPr>
        <p:sp>
          <p:nvSpPr>
            <p:cNvPr id="90" name="Freeform 22"/>
            <p:cNvSpPr/>
            <p:nvPr/>
          </p:nvSpPr>
          <p:spPr>
            <a:xfrm>
              <a:off x="3620805" y="2318881"/>
              <a:ext cx="2692385" cy="2076088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1" name="Straight Connector 23"/>
            <p:cNvCxnSpPr>
              <a:stCxn id="90" idx="11"/>
              <a:endCxn id="90" idx="10"/>
            </p:cNvCxnSpPr>
            <p:nvPr/>
          </p:nvCxnSpPr>
          <p:spPr>
            <a:xfrm flipH="1">
              <a:off x="3620805" y="2835756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2" name="Straight Connector 24"/>
            <p:cNvCxnSpPr>
              <a:stCxn id="90" idx="8"/>
              <a:endCxn id="90" idx="9"/>
            </p:cNvCxnSpPr>
            <p:nvPr/>
          </p:nvCxnSpPr>
          <p:spPr>
            <a:xfrm flipH="1">
              <a:off x="3620805" y="3878094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3" name="Straight Connector 25"/>
            <p:cNvCxnSpPr>
              <a:stCxn id="90" idx="8"/>
              <a:endCxn id="90" idx="7"/>
            </p:cNvCxnSpPr>
            <p:nvPr/>
          </p:nvCxnSpPr>
          <p:spPr>
            <a:xfrm>
              <a:off x="4665249" y="3878094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4" name="Straight Connector 26"/>
            <p:cNvCxnSpPr>
              <a:stCxn id="90" idx="5"/>
              <a:endCxn id="90" idx="6"/>
            </p:cNvCxnSpPr>
            <p:nvPr/>
          </p:nvCxnSpPr>
          <p:spPr>
            <a:xfrm>
              <a:off x="5709693" y="3873800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5" name="Straight Connector 27"/>
            <p:cNvCxnSpPr>
              <a:stCxn id="90" idx="5"/>
              <a:endCxn id="90" idx="4"/>
            </p:cNvCxnSpPr>
            <p:nvPr/>
          </p:nvCxnSpPr>
          <p:spPr>
            <a:xfrm>
              <a:off x="5709693" y="3873800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6" name="Straight Connector 28"/>
            <p:cNvCxnSpPr>
              <a:stCxn id="90" idx="2"/>
              <a:endCxn id="90" idx="3"/>
            </p:cNvCxnSpPr>
            <p:nvPr/>
          </p:nvCxnSpPr>
          <p:spPr>
            <a:xfrm>
              <a:off x="5709693" y="2831462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7" name="Straight Connector 30"/>
            <p:cNvCxnSpPr>
              <a:stCxn id="90" idx="2"/>
              <a:endCxn id="90" idx="1"/>
            </p:cNvCxnSpPr>
            <p:nvPr/>
          </p:nvCxnSpPr>
          <p:spPr>
            <a:xfrm flipV="1">
              <a:off x="5709693" y="2318881"/>
              <a:ext cx="0" cy="51258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8" name="Straight Connector 31"/>
            <p:cNvCxnSpPr>
              <a:stCxn id="90" idx="0"/>
              <a:endCxn id="90" idx="11"/>
            </p:cNvCxnSpPr>
            <p:nvPr/>
          </p:nvCxnSpPr>
          <p:spPr>
            <a:xfrm>
              <a:off x="4665249" y="2318881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99" name="Group 32"/>
            <p:cNvGrpSpPr/>
            <p:nvPr/>
          </p:nvGrpSpPr>
          <p:grpSpPr>
            <a:xfrm>
              <a:off x="3429772" y="3158522"/>
              <a:ext cx="479023" cy="383384"/>
              <a:chOff x="1420899" y="2843441"/>
              <a:chExt cx="479023" cy="383384"/>
            </a:xfrm>
          </p:grpSpPr>
          <p:sp>
            <p:nvSpPr>
              <p:cNvPr id="106" name="Rectangle 42"/>
              <p:cNvSpPr/>
              <p:nvPr/>
            </p:nvSpPr>
            <p:spPr>
              <a:xfrm>
                <a:off x="1420899" y="2843441"/>
                <a:ext cx="384158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7" name="Isosceles Triangle 43"/>
              <p:cNvSpPr/>
              <p:nvPr/>
            </p:nvSpPr>
            <p:spPr>
              <a:xfrm rot="5400000">
                <a:off x="1718325" y="2988263"/>
                <a:ext cx="271347" cy="91847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0" name="Group 34"/>
            <p:cNvGrpSpPr/>
            <p:nvPr/>
          </p:nvGrpSpPr>
          <p:grpSpPr>
            <a:xfrm>
              <a:off x="5001504" y="2072127"/>
              <a:ext cx="354724" cy="442218"/>
              <a:chOff x="4113221" y="2741564"/>
              <a:chExt cx="384158" cy="478911"/>
            </a:xfrm>
          </p:grpSpPr>
          <p:sp>
            <p:nvSpPr>
              <p:cNvPr id="104" name="Rectangle 38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5" name="Isosceles Triangle 39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1" name="Group 35"/>
            <p:cNvGrpSpPr/>
            <p:nvPr/>
          </p:nvGrpSpPr>
          <p:grpSpPr>
            <a:xfrm>
              <a:off x="5008509" y="4223970"/>
              <a:ext cx="354724" cy="439246"/>
              <a:chOff x="4113221" y="2837091"/>
              <a:chExt cx="384158" cy="475692"/>
            </a:xfrm>
          </p:grpSpPr>
          <p:sp>
            <p:nvSpPr>
              <p:cNvPr id="102" name="Rectangle 36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3" name="Isosceles Triangle 37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08" name="Group 73"/>
          <p:cNvGrpSpPr/>
          <p:nvPr/>
        </p:nvGrpSpPr>
        <p:grpSpPr>
          <a:xfrm rot="2676048">
            <a:off x="9883343" y="2843767"/>
            <a:ext cx="981193" cy="825604"/>
            <a:chOff x="864303" y="2743502"/>
            <a:chExt cx="2486811" cy="2092464"/>
          </a:xfrm>
          <a:effectLst>
            <a:glow rad="63500">
              <a:srgbClr val="008000">
                <a:alpha val="75000"/>
              </a:srgbClr>
            </a:glow>
          </a:effectLst>
        </p:grpSpPr>
        <p:sp>
          <p:nvSpPr>
            <p:cNvPr id="109" name="Freeform 74"/>
            <p:cNvSpPr/>
            <p:nvPr/>
          </p:nvSpPr>
          <p:spPr>
            <a:xfrm>
              <a:off x="897630" y="2743502"/>
              <a:ext cx="2076988" cy="2092464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0" name="Straight Connector 75"/>
            <p:cNvCxnSpPr>
              <a:stCxn id="109" idx="10"/>
              <a:endCxn id="109" idx="9"/>
            </p:cNvCxnSpPr>
            <p:nvPr/>
          </p:nvCxnSpPr>
          <p:spPr>
            <a:xfrm rot="18923952" flipH="1" flipV="1">
              <a:off x="864303" y="2826713"/>
              <a:ext cx="1108721" cy="35979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1" name="Straight Connector 76"/>
            <p:cNvCxnSpPr>
              <a:stCxn id="109" idx="1"/>
              <a:endCxn id="109" idx="2"/>
            </p:cNvCxnSpPr>
            <p:nvPr/>
          </p:nvCxnSpPr>
          <p:spPr>
            <a:xfrm rot="18923952" flipH="1">
              <a:off x="2555261" y="3236963"/>
              <a:ext cx="795853" cy="74597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2" name="Straight Connector 77"/>
            <p:cNvCxnSpPr>
              <a:stCxn id="109" idx="4"/>
            </p:cNvCxnSpPr>
            <p:nvPr/>
          </p:nvCxnSpPr>
          <p:spPr>
            <a:xfrm flipH="1" flipV="1">
              <a:off x="884722" y="4302023"/>
              <a:ext cx="1059735" cy="53196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13" name="Group 80"/>
            <p:cNvGrpSpPr/>
            <p:nvPr/>
          </p:nvGrpSpPr>
          <p:grpSpPr>
            <a:xfrm rot="19519301">
              <a:off x="2321196" y="4310702"/>
              <a:ext cx="354724" cy="439246"/>
              <a:chOff x="4113221" y="2837091"/>
              <a:chExt cx="384158" cy="475692"/>
            </a:xfrm>
          </p:grpSpPr>
          <p:sp>
            <p:nvSpPr>
              <p:cNvPr id="120" name="Rectangle 87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21" name="Isosceles Triangle 88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4" name="Group 81"/>
            <p:cNvGrpSpPr/>
            <p:nvPr/>
          </p:nvGrpSpPr>
          <p:grpSpPr>
            <a:xfrm rot="1785150">
              <a:off x="1183915" y="4366265"/>
              <a:ext cx="354724" cy="439246"/>
              <a:chOff x="4113221" y="2837091"/>
              <a:chExt cx="384158" cy="475692"/>
            </a:xfrm>
          </p:grpSpPr>
          <p:sp>
            <p:nvSpPr>
              <p:cNvPr id="118" name="Rectangle 85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9" name="Isosceles Triangle 86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5" name="Group 82"/>
            <p:cNvGrpSpPr/>
            <p:nvPr/>
          </p:nvGrpSpPr>
          <p:grpSpPr>
            <a:xfrm rot="19909335">
              <a:off x="1231688" y="2744920"/>
              <a:ext cx="354724" cy="442218"/>
              <a:chOff x="4113221" y="2741564"/>
              <a:chExt cx="384158" cy="478911"/>
            </a:xfrm>
          </p:grpSpPr>
          <p:sp>
            <p:nvSpPr>
              <p:cNvPr id="116" name="Rectangle 83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7" name="Isosceles Triangle 84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23" name="Elbow Connector 94"/>
          <p:cNvCxnSpPr>
            <a:stCxn id="76" idx="4"/>
            <a:endCxn id="125" idx="11"/>
          </p:cNvCxnSpPr>
          <p:nvPr/>
        </p:nvCxnSpPr>
        <p:spPr>
          <a:xfrm rot="16200000" flipH="1">
            <a:off x="9238570" y="1569767"/>
            <a:ext cx="1057485" cy="2579934"/>
          </a:xfrm>
          <a:prstGeom prst="bentConnector4">
            <a:avLst>
              <a:gd name="adj1" fmla="val 165617"/>
              <a:gd name="adj2" fmla="val 100119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grpSp>
        <p:nvGrpSpPr>
          <p:cNvPr id="124" name="Group 61"/>
          <p:cNvGrpSpPr/>
          <p:nvPr/>
        </p:nvGrpSpPr>
        <p:grpSpPr>
          <a:xfrm rot="19904469">
            <a:off x="10668264" y="2499999"/>
            <a:ext cx="830244" cy="819034"/>
            <a:chOff x="4018281" y="2199170"/>
            <a:chExt cx="2104227" cy="2075814"/>
          </a:xfrm>
          <a:effectLst>
            <a:glow rad="63500">
              <a:srgbClr val="0066FF">
                <a:alpha val="75000"/>
              </a:srgbClr>
            </a:glow>
          </a:effectLst>
        </p:grpSpPr>
        <p:sp>
          <p:nvSpPr>
            <p:cNvPr id="125" name="Freeform 62"/>
            <p:cNvSpPr/>
            <p:nvPr/>
          </p:nvSpPr>
          <p:spPr>
            <a:xfrm>
              <a:off x="4018281" y="2199170"/>
              <a:ext cx="2104227" cy="2075814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26" name="Straight Connector 63"/>
            <p:cNvCxnSpPr>
              <a:stCxn id="125" idx="1"/>
              <a:endCxn id="125" idx="0"/>
            </p:cNvCxnSpPr>
            <p:nvPr/>
          </p:nvCxnSpPr>
          <p:spPr>
            <a:xfrm flipH="1">
              <a:off x="4454391" y="2199170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7" name="Straight Connector 64"/>
            <p:cNvCxnSpPr>
              <a:stCxn id="125" idx="5"/>
              <a:endCxn id="125" idx="1"/>
            </p:cNvCxnSpPr>
            <p:nvPr/>
          </p:nvCxnSpPr>
          <p:spPr>
            <a:xfrm flipH="1" flipV="1">
              <a:off x="5703408" y="2199170"/>
              <a:ext cx="419100" cy="5199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8" name="Straight Connector 65"/>
            <p:cNvCxnSpPr>
              <a:stCxn id="125" idx="0"/>
              <a:endCxn id="125" idx="16"/>
            </p:cNvCxnSpPr>
            <p:nvPr/>
          </p:nvCxnSpPr>
          <p:spPr>
            <a:xfrm flipH="1">
              <a:off x="4019827" y="2199170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9" name="Straight Connector 66"/>
            <p:cNvCxnSpPr>
              <a:stCxn id="125" idx="11"/>
              <a:endCxn id="125" idx="12"/>
            </p:cNvCxnSpPr>
            <p:nvPr/>
          </p:nvCxnSpPr>
          <p:spPr>
            <a:xfrm flipH="1" flipV="1">
              <a:off x="4022230" y="3759977"/>
              <a:ext cx="415151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0" name="Straight Connector 67"/>
            <p:cNvCxnSpPr>
              <a:stCxn id="125" idx="10"/>
              <a:endCxn id="125" idx="11"/>
            </p:cNvCxnSpPr>
            <p:nvPr/>
          </p:nvCxnSpPr>
          <p:spPr>
            <a:xfrm flipH="1">
              <a:off x="4437381" y="4274984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1" name="Straight Connector 68"/>
            <p:cNvCxnSpPr>
              <a:stCxn id="125" idx="9"/>
              <a:endCxn id="125" idx="10"/>
            </p:cNvCxnSpPr>
            <p:nvPr/>
          </p:nvCxnSpPr>
          <p:spPr>
            <a:xfrm flipH="1">
              <a:off x="5686398" y="3759977"/>
              <a:ext cx="431663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2" name="Straight Connector 70"/>
            <p:cNvCxnSpPr>
              <a:stCxn id="125" idx="9"/>
              <a:endCxn id="125" idx="2"/>
            </p:cNvCxnSpPr>
            <p:nvPr/>
          </p:nvCxnSpPr>
          <p:spPr>
            <a:xfrm flipV="1">
              <a:off x="6118061" y="2717639"/>
              <a:ext cx="3289" cy="1042338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136" name="Elbow Connector 94"/>
          <p:cNvCxnSpPr>
            <a:stCxn id="75" idx="4"/>
            <a:endCxn id="121" idx="0"/>
          </p:cNvCxnSpPr>
          <p:nvPr/>
        </p:nvCxnSpPr>
        <p:spPr>
          <a:xfrm rot="16200000" flipH="1">
            <a:off x="8424969" y="1821181"/>
            <a:ext cx="1326941" cy="2346561"/>
          </a:xfrm>
          <a:prstGeom prst="bentConnector3">
            <a:avLst>
              <a:gd name="adj1" fmla="val 117246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stCxn id="74" idx="4"/>
            <a:endCxn id="90" idx="6"/>
          </p:cNvCxnSpPr>
          <p:nvPr/>
        </p:nvCxnSpPr>
        <p:spPr>
          <a:xfrm rot="16200000" flipH="1">
            <a:off x="8115568" y="1586340"/>
            <a:ext cx="718308" cy="2207611"/>
          </a:xfrm>
          <a:prstGeom prst="bentConnector4">
            <a:avLst>
              <a:gd name="adj1" fmla="val 146722"/>
              <a:gd name="adj2" fmla="val 1001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310"/>
          <p:cNvGrpSpPr/>
          <p:nvPr/>
        </p:nvGrpSpPr>
        <p:grpSpPr>
          <a:xfrm>
            <a:off x="229270" y="1779260"/>
            <a:ext cx="1276333" cy="1052437"/>
            <a:chOff x="3429768" y="2072128"/>
            <a:chExt cx="3142312" cy="2591088"/>
          </a:xfrm>
          <a:effectLst>
            <a:glow rad="63500">
              <a:srgbClr val="C00000">
                <a:alpha val="50000"/>
              </a:srgbClr>
            </a:glow>
          </a:effectLst>
        </p:grpSpPr>
        <p:sp>
          <p:nvSpPr>
            <p:cNvPr id="244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45" name="Straight Connector 242"/>
            <p:cNvCxnSpPr>
              <a:stCxn id="244" idx="11"/>
              <a:endCxn id="244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6" name="Straight Connector 243"/>
            <p:cNvCxnSpPr>
              <a:stCxn id="244" idx="8"/>
              <a:endCxn id="244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7" name="Straight Connector 246"/>
            <p:cNvCxnSpPr>
              <a:stCxn id="244" idx="8"/>
              <a:endCxn id="244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8" name="Straight Connector 249"/>
            <p:cNvCxnSpPr>
              <a:stCxn id="244" idx="5"/>
              <a:endCxn id="244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9" name="Straight Connector 252"/>
            <p:cNvCxnSpPr>
              <a:stCxn id="244" idx="5"/>
              <a:endCxn id="244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0" name="Straight Connector 255"/>
            <p:cNvCxnSpPr>
              <a:stCxn id="244" idx="2"/>
              <a:endCxn id="244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1" name="Straight Connector 260"/>
            <p:cNvCxnSpPr>
              <a:stCxn id="244" idx="2"/>
              <a:endCxn id="244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Straight Connector 263"/>
            <p:cNvCxnSpPr>
              <a:stCxn id="244" idx="0"/>
              <a:endCxn id="244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53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263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64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4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261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2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259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0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6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257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58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65" name="Group 309"/>
          <p:cNvGrpSpPr/>
          <p:nvPr/>
        </p:nvGrpSpPr>
        <p:grpSpPr>
          <a:xfrm>
            <a:off x="394315" y="3070827"/>
            <a:ext cx="924974" cy="892294"/>
            <a:chOff x="715197" y="2639276"/>
            <a:chExt cx="2277272" cy="2196820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66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67" name="Straight Connector 234"/>
            <p:cNvCxnSpPr>
              <a:stCxn id="266" idx="10"/>
              <a:endCxn id="266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8" name="Straight Connector 235"/>
            <p:cNvCxnSpPr>
              <a:stCxn id="266" idx="1"/>
              <a:endCxn id="266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9" name="Straight Connector 236"/>
            <p:cNvCxnSpPr>
              <a:stCxn id="266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70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283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84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1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281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2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2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279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0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3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277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8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4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275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6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85" name="Group 348"/>
          <p:cNvGrpSpPr/>
          <p:nvPr/>
        </p:nvGrpSpPr>
        <p:grpSpPr>
          <a:xfrm>
            <a:off x="3613694" y="1980887"/>
            <a:ext cx="1156550" cy="624030"/>
            <a:chOff x="1345651" y="2938556"/>
            <a:chExt cx="2847418" cy="1536357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86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87" name="Straight Connector 315"/>
            <p:cNvCxnSpPr>
              <a:stCxn id="286" idx="9"/>
              <a:endCxn id="286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8" name="Straight Connector 318"/>
            <p:cNvCxnSpPr>
              <a:endCxn id="286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9" name="Straight Connector 322"/>
            <p:cNvCxnSpPr>
              <a:stCxn id="286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90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303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04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1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301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2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2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299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0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3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297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8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4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295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6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305" name="Group 389"/>
          <p:cNvGrpSpPr/>
          <p:nvPr/>
        </p:nvGrpSpPr>
        <p:grpSpPr>
          <a:xfrm>
            <a:off x="3679941" y="3059577"/>
            <a:ext cx="934011" cy="843145"/>
            <a:chOff x="3822979" y="2199169"/>
            <a:chExt cx="2299523" cy="2075812"/>
          </a:xfrm>
          <a:effectLst>
            <a:glow rad="63500">
              <a:srgbClr val="0066FF">
                <a:alpha val="50000"/>
              </a:srgbClr>
            </a:glow>
          </a:effectLst>
        </p:grpSpPr>
        <p:sp>
          <p:nvSpPr>
            <p:cNvPr id="306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307" name="Straight Connector 354"/>
            <p:cNvCxnSpPr>
              <a:stCxn id="306" idx="1"/>
              <a:endCxn id="306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8" name="Straight Connector 358"/>
            <p:cNvCxnSpPr>
              <a:stCxn id="306" idx="5"/>
              <a:endCxn id="306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9" name="Straight Connector 361"/>
            <p:cNvCxnSpPr>
              <a:stCxn id="306" idx="0"/>
              <a:endCxn id="306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0" name="Straight Connector 364"/>
            <p:cNvCxnSpPr>
              <a:stCxn id="306" idx="11"/>
              <a:endCxn id="306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1" name="Straight Connector 368"/>
            <p:cNvCxnSpPr>
              <a:stCxn id="306" idx="10"/>
              <a:endCxn id="306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2" name="Straight Connector 371"/>
            <p:cNvCxnSpPr>
              <a:stCxn id="306" idx="9"/>
              <a:endCxn id="306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3" name="Straight Connector 375"/>
            <p:cNvCxnSpPr>
              <a:stCxn id="306" idx="9"/>
              <a:endCxn id="306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314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315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16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Each </a:t>
            </a:r>
            <a:r>
              <a:rPr lang="en-US" altLang="zh-TW" dirty="0"/>
              <a:t>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350" name="表格 3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70866"/>
              </p:ext>
            </p:extLst>
          </p:nvPr>
        </p:nvGraphicFramePr>
        <p:xfrm>
          <a:off x="1615561" y="186374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1" name="表格 3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07222"/>
              </p:ext>
            </p:extLst>
          </p:nvPr>
        </p:nvGraphicFramePr>
        <p:xfrm>
          <a:off x="1615155" y="3131136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2" name="表格 3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0978"/>
              </p:ext>
            </p:extLst>
          </p:nvPr>
        </p:nvGraphicFramePr>
        <p:xfrm>
          <a:off x="4911508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3" name="表格 3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71478"/>
              </p:ext>
            </p:extLst>
          </p:nvPr>
        </p:nvGraphicFramePr>
        <p:xfrm>
          <a:off x="4911508" y="310829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Rewrite 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圓角矩形 13"/>
          <p:cNvSpPr/>
          <p:nvPr/>
        </p:nvSpPr>
        <p:spPr>
          <a:xfrm>
            <a:off x="7338730" y="1428759"/>
            <a:ext cx="4013452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grpSp>
        <p:nvGrpSpPr>
          <p:cNvPr id="12" name="Group 18"/>
          <p:cNvGrpSpPr/>
          <p:nvPr/>
        </p:nvGrpSpPr>
        <p:grpSpPr>
          <a:xfrm>
            <a:off x="7435633" y="1483514"/>
            <a:ext cx="1721271" cy="346845"/>
            <a:chOff x="546136" y="1817754"/>
            <a:chExt cx="1869404" cy="441914"/>
          </a:xfrm>
        </p:grpSpPr>
        <p:sp>
          <p:nvSpPr>
            <p:cNvPr id="63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64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75" name="Group 310"/>
          <p:cNvGrpSpPr/>
          <p:nvPr/>
        </p:nvGrpSpPr>
        <p:grpSpPr>
          <a:xfrm>
            <a:off x="511373" y="1779260"/>
            <a:ext cx="1276333" cy="1052437"/>
            <a:chOff x="3429768" y="2072128"/>
            <a:chExt cx="3142312" cy="2591088"/>
          </a:xfrm>
          <a:effectLst/>
        </p:grpSpPr>
        <p:sp>
          <p:nvSpPr>
            <p:cNvPr id="76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77" name="Straight Connector 242"/>
            <p:cNvCxnSpPr>
              <a:stCxn id="76" idx="11"/>
              <a:endCxn id="76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8" name="Straight Connector 243"/>
            <p:cNvCxnSpPr>
              <a:stCxn id="76" idx="8"/>
              <a:endCxn id="76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9" name="Straight Connector 246"/>
            <p:cNvCxnSpPr>
              <a:stCxn id="76" idx="8"/>
              <a:endCxn id="76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0" name="Straight Connector 249"/>
            <p:cNvCxnSpPr>
              <a:stCxn id="76" idx="5"/>
              <a:endCxn id="76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1" name="Straight Connector 252"/>
            <p:cNvCxnSpPr>
              <a:stCxn id="76" idx="5"/>
              <a:endCxn id="76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2" name="Straight Connector 255"/>
            <p:cNvCxnSpPr>
              <a:stCxn id="76" idx="2"/>
              <a:endCxn id="76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3" name="Straight Connector 260"/>
            <p:cNvCxnSpPr>
              <a:stCxn id="76" idx="2"/>
              <a:endCxn id="76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4" name="Straight Connector 263"/>
            <p:cNvCxnSpPr>
              <a:stCxn id="76" idx="0"/>
              <a:endCxn id="76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85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95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96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6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93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4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7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91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2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89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0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97" name="Group 309"/>
          <p:cNvGrpSpPr/>
          <p:nvPr/>
        </p:nvGrpSpPr>
        <p:grpSpPr>
          <a:xfrm>
            <a:off x="676418" y="2973547"/>
            <a:ext cx="924974" cy="892294"/>
            <a:chOff x="715197" y="2639276"/>
            <a:chExt cx="2277272" cy="2196820"/>
          </a:xfrm>
          <a:effectLst/>
        </p:grpSpPr>
        <p:sp>
          <p:nvSpPr>
            <p:cNvPr id="98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9" name="Straight Connector 234"/>
            <p:cNvCxnSpPr>
              <a:stCxn id="98" idx="10"/>
              <a:endCxn id="98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0" name="Straight Connector 235"/>
            <p:cNvCxnSpPr>
              <a:stCxn id="98" idx="1"/>
              <a:endCxn id="98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1" name="Straight Connector 236"/>
            <p:cNvCxnSpPr>
              <a:stCxn id="98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02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115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6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3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113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4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4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111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2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5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109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0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6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107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8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17" name="Group 348"/>
          <p:cNvGrpSpPr/>
          <p:nvPr/>
        </p:nvGrpSpPr>
        <p:grpSpPr>
          <a:xfrm>
            <a:off x="4022258" y="1980887"/>
            <a:ext cx="1156550" cy="624030"/>
            <a:chOff x="1345651" y="2938556"/>
            <a:chExt cx="2847418" cy="1536357"/>
          </a:xfrm>
          <a:effectLst/>
        </p:grpSpPr>
        <p:sp>
          <p:nvSpPr>
            <p:cNvPr id="118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9" name="Straight Connector 315"/>
            <p:cNvCxnSpPr>
              <a:stCxn id="118" idx="9"/>
              <a:endCxn id="118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0" name="Straight Connector 318"/>
            <p:cNvCxnSpPr>
              <a:endCxn id="118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1" name="Straight Connector 322"/>
            <p:cNvCxnSpPr>
              <a:stCxn id="118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22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135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6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3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133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4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4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131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2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5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129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0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6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127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28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37" name="Group 389"/>
          <p:cNvGrpSpPr/>
          <p:nvPr/>
        </p:nvGrpSpPr>
        <p:grpSpPr>
          <a:xfrm>
            <a:off x="4088505" y="2962297"/>
            <a:ext cx="934011" cy="843145"/>
            <a:chOff x="3822979" y="2199169"/>
            <a:chExt cx="2299523" cy="2075812"/>
          </a:xfrm>
          <a:effectLst/>
        </p:grpSpPr>
        <p:sp>
          <p:nvSpPr>
            <p:cNvPr id="138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39" name="Straight Connector 354"/>
            <p:cNvCxnSpPr>
              <a:stCxn id="138" idx="1"/>
              <a:endCxn id="138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0" name="Straight Connector 358"/>
            <p:cNvCxnSpPr>
              <a:stCxn id="138" idx="5"/>
              <a:endCxn id="138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1" name="Straight Connector 361"/>
            <p:cNvCxnSpPr>
              <a:stCxn id="138" idx="0"/>
              <a:endCxn id="138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2" name="Straight Connector 364"/>
            <p:cNvCxnSpPr>
              <a:stCxn id="138" idx="11"/>
              <a:endCxn id="138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3" name="Straight Connector 368"/>
            <p:cNvCxnSpPr>
              <a:stCxn id="138" idx="10"/>
              <a:endCxn id="138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4" name="Straight Connector 371"/>
            <p:cNvCxnSpPr>
              <a:stCxn id="138" idx="9"/>
              <a:endCxn id="138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5" name="Straight Connector 375"/>
            <p:cNvCxnSpPr>
              <a:stCxn id="138" idx="9"/>
              <a:endCxn id="138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46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147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48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49" name="Shape 108"/>
          <p:cNvSpPr txBox="1">
            <a:spLocks/>
          </p:cNvSpPr>
          <p:nvPr/>
        </p:nvSpPr>
        <p:spPr>
          <a:xfrm>
            <a:off x="885510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150" name="Straight Connector 424"/>
          <p:cNvCxnSpPr/>
          <p:nvPr/>
        </p:nvCxnSpPr>
        <p:spPr>
          <a:xfrm>
            <a:off x="784183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151" name="直線接點 150"/>
          <p:cNvCxnSpPr/>
          <p:nvPr/>
        </p:nvCxnSpPr>
        <p:spPr>
          <a:xfrm flipV="1">
            <a:off x="7209414" y="4550505"/>
            <a:ext cx="4298407" cy="1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內容版面配置區 2"/>
          <p:cNvSpPr txBox="1">
            <a:spLocks/>
          </p:cNvSpPr>
          <p:nvPr/>
        </p:nvSpPr>
        <p:spPr>
          <a:xfrm>
            <a:off x="7338729" y="4634248"/>
            <a:ext cx="4013453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After all nodes in mission graph </a:t>
            </a:r>
            <a:r>
              <a:rPr lang="en-US" altLang="zh-TW" dirty="0" smtClean="0"/>
              <a:t>having </a:t>
            </a:r>
            <a:r>
              <a:rPr lang="en-US" altLang="zh-TW" dirty="0"/>
              <a:t>transferred </a:t>
            </a:r>
            <a:r>
              <a:rPr lang="en-US" altLang="zh-TW" dirty="0" smtClean="0"/>
              <a:t>into space, the </a:t>
            </a:r>
            <a:r>
              <a:rPr lang="en-US" altLang="zh-TW" b="1" dirty="0" smtClean="0">
                <a:solidFill>
                  <a:srgbClr val="FFC000"/>
                </a:solidFill>
              </a:rPr>
              <a:t>remaining connections</a:t>
            </a:r>
            <a:r>
              <a:rPr lang="en-US" altLang="zh-TW" dirty="0" smtClean="0"/>
              <a:t> have to fit </a:t>
            </a:r>
            <a:r>
              <a:rPr lang="en-US" altLang="zh-TW" dirty="0"/>
              <a:t>the completed space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153" name="表格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6953"/>
              </p:ext>
            </p:extLst>
          </p:nvPr>
        </p:nvGraphicFramePr>
        <p:xfrm>
          <a:off x="1887933" y="1863742"/>
          <a:ext cx="1935362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6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874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4" name="表格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05134"/>
              </p:ext>
            </p:extLst>
          </p:nvPr>
        </p:nvGraphicFramePr>
        <p:xfrm>
          <a:off x="1887527" y="3033856"/>
          <a:ext cx="1931508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491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6017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5" name="表格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33682"/>
              </p:ext>
            </p:extLst>
          </p:nvPr>
        </p:nvGraphicFramePr>
        <p:xfrm>
          <a:off x="5320072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6" name="表格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66509"/>
              </p:ext>
            </p:extLst>
          </p:nvPr>
        </p:nvGraphicFramePr>
        <p:xfrm>
          <a:off x="5320072" y="301101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158" name="Group 1"/>
          <p:cNvGrpSpPr/>
          <p:nvPr/>
        </p:nvGrpSpPr>
        <p:grpSpPr>
          <a:xfrm>
            <a:off x="986024" y="4274432"/>
            <a:ext cx="384938" cy="523480"/>
            <a:chOff x="1006063" y="2185886"/>
            <a:chExt cx="523106" cy="71137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59" name="Straight Connector 93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94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1" name="Isosceles Triangle 95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2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3" name="Group 99"/>
          <p:cNvGrpSpPr/>
          <p:nvPr/>
        </p:nvGrpSpPr>
        <p:grpSpPr>
          <a:xfrm>
            <a:off x="974470" y="5341389"/>
            <a:ext cx="384938" cy="523480"/>
            <a:chOff x="1006063" y="2185886"/>
            <a:chExt cx="523106" cy="711375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4" name="Straight Connector 100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01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6" name="Isosceles Triangle 102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7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8" name="Group 6"/>
          <p:cNvGrpSpPr/>
          <p:nvPr/>
        </p:nvGrpSpPr>
        <p:grpSpPr>
          <a:xfrm>
            <a:off x="4317856" y="4545947"/>
            <a:ext cx="547726" cy="912121"/>
            <a:chOff x="4768494" y="3326767"/>
            <a:chExt cx="744324" cy="1239513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9" name="Straight Connector 105"/>
            <p:cNvCxnSpPr/>
            <p:nvPr/>
          </p:nvCxnSpPr>
          <p:spPr>
            <a:xfrm>
              <a:off x="5026640" y="3433713"/>
              <a:ext cx="0" cy="1047284"/>
            </a:xfrm>
            <a:prstGeom prst="line">
              <a:avLst/>
            </a:prstGeom>
            <a:ln w="254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06"/>
            <p:cNvSpPr/>
            <p:nvPr/>
          </p:nvSpPr>
          <p:spPr>
            <a:xfrm>
              <a:off x="4849278" y="3790655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71" name="Isosceles Triangle 107"/>
            <p:cNvSpPr/>
            <p:nvPr/>
          </p:nvSpPr>
          <p:spPr>
            <a:xfrm rot="5400000">
              <a:off x="5123916" y="3924381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2" name="Shape 108"/>
            <p:cNvSpPr txBox="1">
              <a:spLocks/>
            </p:cNvSpPr>
            <p:nvPr/>
          </p:nvSpPr>
          <p:spPr>
            <a:xfrm>
              <a:off x="4768494" y="3787735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3" name="Group 2"/>
            <p:cNvGrpSpPr/>
            <p:nvPr/>
          </p:nvGrpSpPr>
          <p:grpSpPr>
            <a:xfrm rot="19155358">
              <a:off x="4989712" y="3326767"/>
              <a:ext cx="523106" cy="711375"/>
              <a:chOff x="3716067" y="3533416"/>
              <a:chExt cx="523106" cy="711375"/>
            </a:xfrm>
          </p:grpSpPr>
          <p:cxnSp>
            <p:nvCxnSpPr>
              <p:cNvPr id="179" name="Straight Connector 110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tangle 111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81" name="Isosceles Triangle 112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74" name="Group 116"/>
            <p:cNvGrpSpPr/>
            <p:nvPr/>
          </p:nvGrpSpPr>
          <p:grpSpPr>
            <a:xfrm rot="2398194">
              <a:off x="4984048" y="3854905"/>
              <a:ext cx="523106" cy="711375"/>
              <a:chOff x="3716067" y="3533416"/>
              <a:chExt cx="523106" cy="711375"/>
            </a:xfrm>
          </p:grpSpPr>
          <p:cxnSp>
            <p:nvCxnSpPr>
              <p:cNvPr id="175" name="Straight Connector 117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ectangle 118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77" name="Isosceles Triangle 119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aphicFrame>
        <p:nvGraphicFramePr>
          <p:cNvPr id="183" name="表格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06538"/>
              </p:ext>
            </p:extLst>
          </p:nvPr>
        </p:nvGraphicFramePr>
        <p:xfrm>
          <a:off x="1887527" y="4089588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close connection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4" name="表格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47435"/>
              </p:ext>
            </p:extLst>
          </p:nvPr>
        </p:nvGraphicFramePr>
        <p:xfrm>
          <a:off x="1887527" y="5167473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protowall1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5" name="表格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9143"/>
              </p:ext>
            </p:extLst>
          </p:nvPr>
        </p:nvGraphicFramePr>
        <p:xfrm>
          <a:off x="5320071" y="455689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protowall2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219" name="群組 218"/>
          <p:cNvGrpSpPr/>
          <p:nvPr/>
        </p:nvGrpSpPr>
        <p:grpSpPr>
          <a:xfrm>
            <a:off x="7741077" y="2109730"/>
            <a:ext cx="3282167" cy="2073890"/>
            <a:chOff x="8958663" y="2139364"/>
            <a:chExt cx="3114762" cy="1968112"/>
          </a:xfrm>
        </p:grpSpPr>
        <p:grpSp>
          <p:nvGrpSpPr>
            <p:cNvPr id="220" name="Group 61"/>
            <p:cNvGrpSpPr/>
            <p:nvPr/>
          </p:nvGrpSpPr>
          <p:grpSpPr>
            <a:xfrm rot="19904469">
              <a:off x="11015613" y="2635481"/>
              <a:ext cx="1057812" cy="1043529"/>
              <a:chOff x="4018281" y="2199170"/>
              <a:chExt cx="2104227" cy="2075814"/>
            </a:xfrm>
          </p:grpSpPr>
          <p:sp>
            <p:nvSpPr>
              <p:cNvPr id="244" name="Freeform 62"/>
              <p:cNvSpPr/>
              <p:nvPr/>
            </p:nvSpPr>
            <p:spPr>
              <a:xfrm>
                <a:off x="4018281" y="2199170"/>
                <a:ext cx="2104227" cy="2075814"/>
              </a:xfrm>
              <a:custGeom>
                <a:avLst/>
                <a:gdLst>
                  <a:gd name="connsiteX0" fmla="*/ 436110 w 2104227"/>
                  <a:gd name="connsiteY0" fmla="*/ 0 h 2075814"/>
                  <a:gd name="connsiteX1" fmla="*/ 1685127 w 2104227"/>
                  <a:gd name="connsiteY1" fmla="*/ 0 h 2075814"/>
                  <a:gd name="connsiteX2" fmla="*/ 2103069 w 2104227"/>
                  <a:gd name="connsiteY2" fmla="*/ 518469 h 2075814"/>
                  <a:gd name="connsiteX3" fmla="*/ 2103886 w 2104227"/>
                  <a:gd name="connsiteY3" fmla="*/ 518469 h 2075814"/>
                  <a:gd name="connsiteX4" fmla="*/ 2103886 w 2104227"/>
                  <a:gd name="connsiteY4" fmla="*/ 519483 h 2075814"/>
                  <a:gd name="connsiteX5" fmla="*/ 2104227 w 2104227"/>
                  <a:gd name="connsiteY5" fmla="*/ 519906 h 2075814"/>
                  <a:gd name="connsiteX6" fmla="*/ 2103886 w 2104227"/>
                  <a:gd name="connsiteY6" fmla="*/ 519906 h 2075814"/>
                  <a:gd name="connsiteX7" fmla="*/ 2103886 w 2104227"/>
                  <a:gd name="connsiteY7" fmla="*/ 1555908 h 2075814"/>
                  <a:gd name="connsiteX8" fmla="*/ 2103886 w 2104227"/>
                  <a:gd name="connsiteY8" fmla="*/ 1560807 h 2075814"/>
                  <a:gd name="connsiteX9" fmla="*/ 2099780 w 2104227"/>
                  <a:gd name="connsiteY9" fmla="*/ 1560807 h 2075814"/>
                  <a:gd name="connsiteX10" fmla="*/ 1668117 w 2104227"/>
                  <a:gd name="connsiteY10" fmla="*/ 2075814 h 2075814"/>
                  <a:gd name="connsiteX11" fmla="*/ 419100 w 2104227"/>
                  <a:gd name="connsiteY11" fmla="*/ 2075814 h 2075814"/>
                  <a:gd name="connsiteX12" fmla="*/ 3949 w 2104227"/>
                  <a:gd name="connsiteY12" fmla="*/ 1560807 h 2075814"/>
                  <a:gd name="connsiteX13" fmla="*/ 0 w 2104227"/>
                  <a:gd name="connsiteY13" fmla="*/ 1560807 h 2075814"/>
                  <a:gd name="connsiteX14" fmla="*/ 0 w 2104227"/>
                  <a:gd name="connsiteY14" fmla="*/ 1555908 h 2075814"/>
                  <a:gd name="connsiteX15" fmla="*/ 0 w 2104227"/>
                  <a:gd name="connsiteY15" fmla="*/ 518469 h 2075814"/>
                  <a:gd name="connsiteX16" fmla="*/ 1546 w 2104227"/>
                  <a:gd name="connsiteY16" fmla="*/ 518469 h 207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4227" h="2075814">
                    <a:moveTo>
                      <a:pt x="436110" y="0"/>
                    </a:moveTo>
                    <a:lnTo>
                      <a:pt x="1685127" y="0"/>
                    </a:lnTo>
                    <a:lnTo>
                      <a:pt x="2103069" y="518469"/>
                    </a:lnTo>
                    <a:lnTo>
                      <a:pt x="2103886" y="518469"/>
                    </a:lnTo>
                    <a:lnTo>
                      <a:pt x="2103886" y="519483"/>
                    </a:lnTo>
                    <a:lnTo>
                      <a:pt x="2104227" y="519906"/>
                    </a:lnTo>
                    <a:lnTo>
                      <a:pt x="2103886" y="519906"/>
                    </a:lnTo>
                    <a:lnTo>
                      <a:pt x="2103886" y="1555908"/>
                    </a:lnTo>
                    <a:lnTo>
                      <a:pt x="2103886" y="1560807"/>
                    </a:lnTo>
                    <a:lnTo>
                      <a:pt x="2099780" y="1560807"/>
                    </a:lnTo>
                    <a:lnTo>
                      <a:pt x="1668117" y="2075814"/>
                    </a:lnTo>
                    <a:lnTo>
                      <a:pt x="419100" y="2075814"/>
                    </a:lnTo>
                    <a:lnTo>
                      <a:pt x="3949" y="1560807"/>
                    </a:lnTo>
                    <a:lnTo>
                      <a:pt x="0" y="1560807"/>
                    </a:lnTo>
                    <a:lnTo>
                      <a:pt x="0" y="1555908"/>
                    </a:lnTo>
                    <a:lnTo>
                      <a:pt x="0" y="518469"/>
                    </a:lnTo>
                    <a:lnTo>
                      <a:pt x="1546" y="5184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45" name="Straight Connector 63"/>
              <p:cNvCxnSpPr>
                <a:stCxn id="244" idx="1"/>
                <a:endCxn id="244" idx="0"/>
              </p:cNvCxnSpPr>
              <p:nvPr/>
            </p:nvCxnSpPr>
            <p:spPr>
              <a:xfrm flipH="1">
                <a:off x="4454391" y="2199170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64"/>
              <p:cNvCxnSpPr>
                <a:stCxn id="244" idx="5"/>
                <a:endCxn id="244" idx="1"/>
              </p:cNvCxnSpPr>
              <p:nvPr/>
            </p:nvCxnSpPr>
            <p:spPr>
              <a:xfrm flipH="1" flipV="1">
                <a:off x="5703408" y="2199170"/>
                <a:ext cx="419100" cy="51990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65"/>
              <p:cNvCxnSpPr>
                <a:stCxn id="244" idx="0"/>
                <a:endCxn id="244" idx="16"/>
              </p:cNvCxnSpPr>
              <p:nvPr/>
            </p:nvCxnSpPr>
            <p:spPr>
              <a:xfrm flipH="1">
                <a:off x="4019827" y="2199170"/>
                <a:ext cx="434564" cy="51846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66"/>
              <p:cNvCxnSpPr>
                <a:stCxn id="244" idx="11"/>
                <a:endCxn id="244" idx="12"/>
              </p:cNvCxnSpPr>
              <p:nvPr/>
            </p:nvCxnSpPr>
            <p:spPr>
              <a:xfrm flipH="1" flipV="1">
                <a:off x="4022230" y="3759977"/>
                <a:ext cx="415151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67"/>
              <p:cNvCxnSpPr>
                <a:stCxn id="244" idx="10"/>
                <a:endCxn id="244" idx="11"/>
              </p:cNvCxnSpPr>
              <p:nvPr/>
            </p:nvCxnSpPr>
            <p:spPr>
              <a:xfrm flipH="1">
                <a:off x="4437381" y="4274984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68"/>
              <p:cNvCxnSpPr>
                <a:stCxn id="244" idx="9"/>
                <a:endCxn id="244" idx="10"/>
              </p:cNvCxnSpPr>
              <p:nvPr/>
            </p:nvCxnSpPr>
            <p:spPr>
              <a:xfrm flipH="1">
                <a:off x="5686398" y="3759977"/>
                <a:ext cx="431663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70"/>
              <p:cNvCxnSpPr>
                <a:stCxn id="244" idx="9"/>
                <a:endCxn id="244" idx="2"/>
              </p:cNvCxnSpPr>
              <p:nvPr/>
            </p:nvCxnSpPr>
            <p:spPr>
              <a:xfrm flipV="1">
                <a:off x="6118061" y="2717639"/>
                <a:ext cx="3289" cy="104233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7"/>
            <p:cNvGrpSpPr/>
            <p:nvPr/>
          </p:nvGrpSpPr>
          <p:grpSpPr>
            <a:xfrm>
              <a:off x="8958663" y="2139364"/>
              <a:ext cx="1449520" cy="1189629"/>
              <a:chOff x="2928094" y="2151661"/>
              <a:chExt cx="1449520" cy="1189629"/>
            </a:xfrm>
          </p:grpSpPr>
          <p:grpSp>
            <p:nvGrpSpPr>
              <p:cNvPr id="229" name="Group 21"/>
              <p:cNvGrpSpPr/>
              <p:nvPr/>
            </p:nvGrpSpPr>
            <p:grpSpPr>
              <a:xfrm rot="2656507">
                <a:off x="2928094" y="2151661"/>
                <a:ext cx="1449520" cy="1043667"/>
                <a:chOff x="3429772" y="2318881"/>
                <a:chExt cx="2883418" cy="2076088"/>
              </a:xfrm>
            </p:grpSpPr>
            <p:sp>
              <p:nvSpPr>
                <p:cNvPr id="232" name="Freeform 22"/>
                <p:cNvSpPr/>
                <p:nvPr/>
              </p:nvSpPr>
              <p:spPr>
                <a:xfrm>
                  <a:off x="3620805" y="2318881"/>
                  <a:ext cx="2692385" cy="2076088"/>
                </a:xfrm>
                <a:custGeom>
                  <a:avLst/>
                  <a:gdLst>
                    <a:gd name="connsiteX0" fmla="*/ 1044444 w 2692385"/>
                    <a:gd name="connsiteY0" fmla="*/ 0 h 2076088"/>
                    <a:gd name="connsiteX1" fmla="*/ 2088888 w 2692385"/>
                    <a:gd name="connsiteY1" fmla="*/ 0 h 2076088"/>
                    <a:gd name="connsiteX2" fmla="*/ 2088888 w 2692385"/>
                    <a:gd name="connsiteY2" fmla="*/ 512581 h 2076088"/>
                    <a:gd name="connsiteX3" fmla="*/ 2692385 w 2692385"/>
                    <a:gd name="connsiteY3" fmla="*/ 512581 h 2076088"/>
                    <a:gd name="connsiteX4" fmla="*/ 2692385 w 2692385"/>
                    <a:gd name="connsiteY4" fmla="*/ 1554919 h 2076088"/>
                    <a:gd name="connsiteX5" fmla="*/ 2088888 w 2692385"/>
                    <a:gd name="connsiteY5" fmla="*/ 1554919 h 2076088"/>
                    <a:gd name="connsiteX6" fmla="*/ 2088888 w 2692385"/>
                    <a:gd name="connsiteY6" fmla="*/ 2076088 h 2076088"/>
                    <a:gd name="connsiteX7" fmla="*/ 1044444 w 2692385"/>
                    <a:gd name="connsiteY7" fmla="*/ 2076088 h 2076088"/>
                    <a:gd name="connsiteX8" fmla="*/ 1044444 w 2692385"/>
                    <a:gd name="connsiteY8" fmla="*/ 1559213 h 2076088"/>
                    <a:gd name="connsiteX9" fmla="*/ 0 w 2692385"/>
                    <a:gd name="connsiteY9" fmla="*/ 1559213 h 2076088"/>
                    <a:gd name="connsiteX10" fmla="*/ 0 w 2692385"/>
                    <a:gd name="connsiteY10" fmla="*/ 516875 h 2076088"/>
                    <a:gd name="connsiteX11" fmla="*/ 1044444 w 2692385"/>
                    <a:gd name="connsiteY11" fmla="*/ 516875 h 207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92385" h="2076088">
                      <a:moveTo>
                        <a:pt x="1044444" y="0"/>
                      </a:moveTo>
                      <a:lnTo>
                        <a:pt x="2088888" y="0"/>
                      </a:lnTo>
                      <a:lnTo>
                        <a:pt x="2088888" y="512581"/>
                      </a:lnTo>
                      <a:lnTo>
                        <a:pt x="2692385" y="512581"/>
                      </a:lnTo>
                      <a:lnTo>
                        <a:pt x="2692385" y="1554919"/>
                      </a:lnTo>
                      <a:lnTo>
                        <a:pt x="2088888" y="1554919"/>
                      </a:lnTo>
                      <a:lnTo>
                        <a:pt x="2088888" y="2076088"/>
                      </a:lnTo>
                      <a:lnTo>
                        <a:pt x="1044444" y="2076088"/>
                      </a:lnTo>
                      <a:lnTo>
                        <a:pt x="1044444" y="1559213"/>
                      </a:lnTo>
                      <a:lnTo>
                        <a:pt x="0" y="1559213"/>
                      </a:lnTo>
                      <a:lnTo>
                        <a:pt x="0" y="516875"/>
                      </a:lnTo>
                      <a:lnTo>
                        <a:pt x="1044444" y="5168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bg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Adobe Garamond Pro Bold" panose="02020702060506020403" pitchFamily="18" charset="0"/>
                    <a:cs typeface="Adobe Arabic" panose="02040503050201020203" pitchFamily="18" charset="-78"/>
                  </a:endParaRPr>
                </a:p>
              </p:txBody>
            </p:sp>
            <p:cxnSp>
              <p:nvCxnSpPr>
                <p:cNvPr id="233" name="Straight Connector 23"/>
                <p:cNvCxnSpPr>
                  <a:stCxn id="232" idx="11"/>
                  <a:endCxn id="232" idx="10"/>
                </p:cNvCxnSpPr>
                <p:nvPr/>
              </p:nvCxnSpPr>
              <p:spPr>
                <a:xfrm flipH="1">
                  <a:off x="3620805" y="2835756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4"/>
                <p:cNvCxnSpPr>
                  <a:stCxn id="232" idx="8"/>
                  <a:endCxn id="232" idx="9"/>
                </p:cNvCxnSpPr>
                <p:nvPr/>
              </p:nvCxnSpPr>
              <p:spPr>
                <a:xfrm flipH="1">
                  <a:off x="3620805" y="3878094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5"/>
                <p:cNvCxnSpPr>
                  <a:stCxn id="232" idx="8"/>
                  <a:endCxn id="232" idx="7"/>
                </p:cNvCxnSpPr>
                <p:nvPr/>
              </p:nvCxnSpPr>
              <p:spPr>
                <a:xfrm>
                  <a:off x="4665249" y="3878094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6"/>
                <p:cNvCxnSpPr>
                  <a:stCxn id="232" idx="5"/>
                  <a:endCxn id="232" idx="6"/>
                </p:cNvCxnSpPr>
                <p:nvPr/>
              </p:nvCxnSpPr>
              <p:spPr>
                <a:xfrm>
                  <a:off x="5709693" y="3873800"/>
                  <a:ext cx="0" cy="52116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7"/>
                <p:cNvCxnSpPr>
                  <a:stCxn id="232" idx="5"/>
                  <a:endCxn id="232" idx="4"/>
                </p:cNvCxnSpPr>
                <p:nvPr/>
              </p:nvCxnSpPr>
              <p:spPr>
                <a:xfrm>
                  <a:off x="5709693" y="3873800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8"/>
                <p:cNvCxnSpPr>
                  <a:stCxn id="232" idx="2"/>
                  <a:endCxn id="232" idx="3"/>
                </p:cNvCxnSpPr>
                <p:nvPr/>
              </p:nvCxnSpPr>
              <p:spPr>
                <a:xfrm>
                  <a:off x="5709693" y="2831462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30"/>
                <p:cNvCxnSpPr>
                  <a:stCxn id="232" idx="2"/>
                  <a:endCxn id="232" idx="1"/>
                </p:cNvCxnSpPr>
                <p:nvPr/>
              </p:nvCxnSpPr>
              <p:spPr>
                <a:xfrm flipV="1">
                  <a:off x="5709693" y="2318881"/>
                  <a:ext cx="0" cy="512581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31"/>
                <p:cNvCxnSpPr>
                  <a:stCxn id="232" idx="0"/>
                  <a:endCxn id="232" idx="11"/>
                </p:cNvCxnSpPr>
                <p:nvPr/>
              </p:nvCxnSpPr>
              <p:spPr>
                <a:xfrm>
                  <a:off x="4665249" y="2318881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" name="Group 32"/>
                <p:cNvGrpSpPr/>
                <p:nvPr/>
              </p:nvGrpSpPr>
              <p:grpSpPr>
                <a:xfrm>
                  <a:off x="3429772" y="3158522"/>
                  <a:ext cx="479023" cy="383384"/>
                  <a:chOff x="1420899" y="2843441"/>
                  <a:chExt cx="479023" cy="383384"/>
                </a:xfrm>
              </p:grpSpPr>
              <p:sp>
                <p:nvSpPr>
                  <p:cNvPr id="242" name="Rectangle 42"/>
                  <p:cNvSpPr/>
                  <p:nvPr/>
                </p:nvSpPr>
                <p:spPr>
                  <a:xfrm>
                    <a:off x="1420899" y="2843441"/>
                    <a:ext cx="384158" cy="38338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sz="2400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Adobe Garamond Pro Bold" panose="02020702060506020403" pitchFamily="18" charset="0"/>
                      <a:cs typeface="Adobe Arabic" panose="02040503050201020203" pitchFamily="18" charset="-78"/>
                    </a:endParaRPr>
                  </a:p>
                </p:txBody>
              </p:sp>
              <p:sp>
                <p:nvSpPr>
                  <p:cNvPr id="243" name="Isosceles Triangle 43"/>
                  <p:cNvSpPr/>
                  <p:nvPr/>
                </p:nvSpPr>
                <p:spPr>
                  <a:xfrm rot="5400000">
                    <a:off x="1718325" y="2988263"/>
                    <a:ext cx="271347" cy="91847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30" name="Straight Connector 137"/>
              <p:cNvCxnSpPr>
                <a:stCxn id="232" idx="0"/>
                <a:endCxn id="232" idx="1"/>
              </p:cNvCxnSpPr>
              <p:nvPr/>
            </p:nvCxnSpPr>
            <p:spPr>
              <a:xfrm>
                <a:off x="3942917" y="2227488"/>
                <a:ext cx="375936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138"/>
              <p:cNvCxnSpPr>
                <a:stCxn id="232" idx="7"/>
                <a:endCxn id="232" idx="6"/>
              </p:cNvCxnSpPr>
              <p:nvPr/>
            </p:nvCxnSpPr>
            <p:spPr>
              <a:xfrm>
                <a:off x="3214329" y="2974749"/>
                <a:ext cx="375935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"/>
            <p:cNvGrpSpPr/>
            <p:nvPr/>
          </p:nvGrpSpPr>
          <p:grpSpPr>
            <a:xfrm>
              <a:off x="9851440" y="2927499"/>
              <a:ext cx="1249819" cy="1179977"/>
              <a:chOff x="3820871" y="2939796"/>
              <a:chExt cx="1249819" cy="1179977"/>
            </a:xfrm>
          </p:grpSpPr>
          <p:sp>
            <p:nvSpPr>
              <p:cNvPr id="223" name="Freeform 74"/>
              <p:cNvSpPr/>
              <p:nvPr/>
            </p:nvSpPr>
            <p:spPr>
              <a:xfrm rot="2676048">
                <a:off x="4026573" y="3025206"/>
                <a:ext cx="1044117" cy="1051900"/>
              </a:xfrm>
              <a:custGeom>
                <a:avLst/>
                <a:gdLst>
                  <a:gd name="connsiteX0" fmla="*/ 1042064 w 2076982"/>
                  <a:gd name="connsiteY0" fmla="*/ 0 h 2092468"/>
                  <a:gd name="connsiteX1" fmla="*/ 2076982 w 2076982"/>
                  <a:gd name="connsiteY1" fmla="*/ 321468 h 2092468"/>
                  <a:gd name="connsiteX2" fmla="*/ 2034119 w 2076982"/>
                  <a:gd name="connsiteY2" fmla="*/ 1411431 h 2092468"/>
                  <a:gd name="connsiteX3" fmla="*/ 1046822 w 2076982"/>
                  <a:gd name="connsiteY3" fmla="*/ 2087578 h 2092468"/>
                  <a:gd name="connsiteX4" fmla="*/ 1046825 w 2076982"/>
                  <a:gd name="connsiteY4" fmla="*/ 2090481 h 2092468"/>
                  <a:gd name="connsiteX5" fmla="*/ 1044374 w 2076982"/>
                  <a:gd name="connsiteY5" fmla="*/ 2089254 h 2092468"/>
                  <a:gd name="connsiteX6" fmla="*/ 1039681 w 2076982"/>
                  <a:gd name="connsiteY6" fmla="*/ 2092468 h 2092468"/>
                  <a:gd name="connsiteX7" fmla="*/ 1039687 w 2076982"/>
                  <a:gd name="connsiteY7" fmla="*/ 2086909 h 2092468"/>
                  <a:gd name="connsiteX8" fmla="*/ 0 w 2076982"/>
                  <a:gd name="connsiteY8" fmla="*/ 1566606 h 2092468"/>
                  <a:gd name="connsiteX9" fmla="*/ 0 w 2076982"/>
                  <a:gd name="connsiteY9" fmla="*/ 524268 h 2092468"/>
                  <a:gd name="connsiteX10" fmla="*/ 1042062 w 2076982"/>
                  <a:gd name="connsiteY10" fmla="*/ 1950 h 209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6982" h="2092468">
                    <a:moveTo>
                      <a:pt x="1042064" y="0"/>
                    </a:moveTo>
                    <a:lnTo>
                      <a:pt x="2076982" y="321468"/>
                    </a:lnTo>
                    <a:lnTo>
                      <a:pt x="2034119" y="1411431"/>
                    </a:lnTo>
                    <a:lnTo>
                      <a:pt x="1046822" y="2087578"/>
                    </a:lnTo>
                    <a:lnTo>
                      <a:pt x="1046825" y="2090481"/>
                    </a:lnTo>
                    <a:lnTo>
                      <a:pt x="1044374" y="2089254"/>
                    </a:lnTo>
                    <a:lnTo>
                      <a:pt x="1039681" y="2092468"/>
                    </a:lnTo>
                    <a:lnTo>
                      <a:pt x="1039687" y="2086909"/>
                    </a:lnTo>
                    <a:lnTo>
                      <a:pt x="0" y="1566606"/>
                    </a:lnTo>
                    <a:lnTo>
                      <a:pt x="0" y="524268"/>
                    </a:lnTo>
                    <a:lnTo>
                      <a:pt x="1042062" y="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24" name="Straight Connector 75"/>
              <p:cNvCxnSpPr>
                <a:endCxn id="223" idx="9"/>
              </p:cNvCxnSpPr>
              <p:nvPr/>
            </p:nvCxnSpPr>
            <p:spPr>
              <a:xfrm flipH="1">
                <a:off x="4361162" y="2945606"/>
                <a:ext cx="339426" cy="5215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76"/>
              <p:cNvCxnSpPr>
                <a:stCxn id="223" idx="1"/>
                <a:endCxn id="223" idx="2"/>
              </p:cNvCxnSpPr>
              <p:nvPr/>
            </p:nvCxnSpPr>
            <p:spPr>
              <a:xfrm rot="2676048" flipH="1">
                <a:off x="4965357" y="3571839"/>
                <a:ext cx="21548" cy="5479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77"/>
              <p:cNvCxnSpPr>
                <a:stCxn id="223" idx="4"/>
              </p:cNvCxnSpPr>
              <p:nvPr/>
            </p:nvCxnSpPr>
            <p:spPr>
              <a:xfrm rot="2676048" flipH="1" flipV="1">
                <a:off x="3820871" y="3511923"/>
                <a:ext cx="532735" cy="26742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139"/>
              <p:cNvCxnSpPr>
                <a:stCxn id="223" idx="2"/>
                <a:endCxn id="223" idx="3"/>
              </p:cNvCxnSpPr>
              <p:nvPr/>
            </p:nvCxnSpPr>
            <p:spPr>
              <a:xfrm flipH="1" flipV="1">
                <a:off x="4184037" y="3926831"/>
                <a:ext cx="592058" cy="10648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87"/>
              <p:cNvCxnSpPr>
                <a:endCxn id="223" idx="10"/>
              </p:cNvCxnSpPr>
              <p:nvPr/>
            </p:nvCxnSpPr>
            <p:spPr>
              <a:xfrm>
                <a:off x="4686301" y="2939796"/>
                <a:ext cx="232224" cy="2388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of Rewrite </a:t>
            </a:r>
            <a:r>
              <a:rPr lang="en-US" altLang="zh-TW" dirty="0"/>
              <a:t>System </a:t>
            </a:r>
            <a:r>
              <a:rPr lang="en-US" altLang="zh-TW" dirty="0" smtClean="0"/>
              <a:t>II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911222"/>
              </p:ext>
            </p:extLst>
          </p:nvPr>
        </p:nvGraphicFramePr>
        <p:xfrm>
          <a:off x="2177935" y="1409700"/>
          <a:ext cx="782660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6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7424443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17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18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19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20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4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Collision issue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Collision issue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3914413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33" y="2481944"/>
            <a:ext cx="5778849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</a:t>
            </a:r>
            <a:r>
              <a:rPr lang="en-US" altLang="zh-TW" sz="2400" dirty="0" smtClean="0"/>
              <a:t>the Volumes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88" y="2618071"/>
            <a:ext cx="5457139" cy="2581575"/>
          </a:xfrm>
          <a:prstGeom prst="roundRect">
            <a:avLst>
              <a:gd name="adj" fmla="val 1649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Append the Entrance &amp; Exit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60" y="2609511"/>
            <a:ext cx="3924413" cy="25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 smtClean="0"/>
              <a:t>List of the </a:t>
            </a:r>
            <a:r>
              <a:rPr lang="en-US" altLang="zh-TW" b="1" dirty="0" smtClean="0">
                <a:solidFill>
                  <a:srgbClr val="00B050"/>
                </a:solidFill>
              </a:rPr>
              <a:t>terminal symbols</a:t>
            </a:r>
            <a:r>
              <a:rPr lang="en-US" altLang="zh-TW" dirty="0" smtClean="0"/>
              <a:t> from Mission Grammars.</a:t>
            </a:r>
          </a:p>
          <a:p>
            <a:r>
              <a:rPr lang="en-US" altLang="zh-TW" dirty="0" smtClean="0"/>
              <a:t>Elements in list, they have </a:t>
            </a:r>
            <a:r>
              <a:rPr lang="en-US" altLang="zh-TW" b="1" dirty="0" smtClean="0">
                <a:solidFill>
                  <a:srgbClr val="00B0F0"/>
                </a:solidFill>
              </a:rPr>
              <a:t>own volume list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Instruction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 smtClean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Replacement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r>
              <a:rPr lang="en-US" altLang="zh-TW" dirty="0" smtClean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Proposed Methodologies &gt; Genetic Algorithm in Segments Evolution &gt; </a:t>
            </a:r>
          </a:p>
          <a:p>
            <a:r>
              <a:rPr lang="en-US" altLang="zh-TW" smtClean="0"/>
              <a:t>Genetic Algorithm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 smtClean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Parents</a:t>
            </a:r>
            <a:endParaRPr lang="en-US" altLang="zh-TW" dirty="0"/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Offspring</a:t>
            </a:r>
            <a:endParaRPr lang="en-US" altLang="zh-TW" dirty="0"/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80% crossover</a:t>
            </a:r>
          </a:p>
          <a:p>
            <a:r>
              <a:rPr lang="en-US" altLang="zh-TW" dirty="0" smtClean="0"/>
              <a:t>Two point crossover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10% mutation</a:t>
            </a:r>
          </a:p>
          <a:p>
            <a:r>
              <a:rPr lang="en-US" altLang="zh-TW" dirty="0"/>
              <a:t>C</a:t>
            </a:r>
            <a:r>
              <a:rPr lang="en-US" altLang="zh-TW" dirty="0" smtClean="0"/>
              <a:t>hange 5% ~ 20%</a:t>
            </a:r>
            <a:r>
              <a:rPr lang="zh-TW" altLang="en-US" dirty="0" smtClean="0"/>
              <a:t> </a:t>
            </a:r>
            <a:r>
              <a:rPr lang="en-US" altLang="zh-TW" dirty="0" smtClean="0"/>
              <a:t>positions each chromosome</a:t>
            </a:r>
            <a:endParaRPr lang="en-US" altLang="zh-TW" dirty="0"/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Parents</a:t>
            </a:r>
            <a:endParaRPr lang="en-US" altLang="zh-TW" dirty="0"/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Offspring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Common parts</a:t>
            </a:r>
          </a:p>
          <a:p>
            <a:pPr lvl="1"/>
            <a:r>
              <a:rPr lang="en-US" altLang="zh-TW" dirty="0"/>
              <a:t>Main Path </a:t>
            </a:r>
            <a:r>
              <a:rPr lang="en-US" altLang="zh-TW" dirty="0" smtClean="0"/>
              <a:t>Calculation</a:t>
            </a:r>
          </a:p>
          <a:p>
            <a:pPr lvl="1"/>
            <a:r>
              <a:rPr lang="en-US" altLang="zh-TW" dirty="0"/>
              <a:t>Normalize the fitness scores</a:t>
            </a:r>
            <a:endParaRPr lang="en-US" altLang="zh-TW" dirty="0" smtClean="0"/>
          </a:p>
          <a:p>
            <a:r>
              <a:rPr lang="en-US" altLang="zh-TW" dirty="0" smtClean="0"/>
              <a:t>Metrics</a:t>
            </a:r>
            <a:endParaRPr lang="en-US" altLang="zh-TW" dirty="0"/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 &gt; </a:t>
            </a:r>
          </a:p>
          <a:p>
            <a:r>
              <a:rPr lang="en-US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en-US" altLang="zh-TW" dirty="0"/>
              <a:t>-</a:t>
            </a:r>
            <a:r>
              <a:rPr lang="en-US" altLang="zh-TW" dirty="0" smtClean="0"/>
              <a:t>Star </a:t>
            </a:r>
            <a:r>
              <a:rPr lang="en-US" altLang="zh-TW" dirty="0"/>
              <a:t>in three-dimensional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7120" y="5026511"/>
            <a:ext cx="1035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2"/>
                </a:solidFill>
              </a:rPr>
              <a:t>委託廣柏整理清單</a:t>
            </a:r>
            <a:endParaRPr lang="zh-TW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Proposed Methodologies &gt; Genetic Algorithm in Segments Evolution &gt; </a:t>
            </a:r>
          </a:p>
          <a:p>
            <a:r>
              <a:rPr lang="en-US" altLang="zh-TW" smtClean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 smtClean="0"/>
                  <a:t>Parameters</a:t>
                </a:r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 smtClean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 smtClean="0"/>
                  <a:t>0000</a:t>
                </a:r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 smtClean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 smtClean="0">
                    <a:latin typeface="Cambria Math" panose="02040503050406030204" pitchFamily="18" charset="0"/>
                  </a:rPr>
                </a:b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r>
                  <a:rPr lang="en-US" altLang="zh-TW" dirty="0" smtClean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=0.1000</m:t>
                    </m:r>
                  </m:oMath>
                </a14:m>
                <a:r>
                  <a:rPr lang="en-US" altLang="zh-TW" dirty="0" smtClean="0"/>
                  <a:t> </a:t>
                </a:r>
                <a:br>
                  <a:rPr lang="en-US" altLang="zh-TW" dirty="0" smtClean="0"/>
                </a:br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 smtClean="0"/>
                  <a:t>4472</a:t>
                </a:r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1010601" y="1409699"/>
            <a:ext cx="4153928" cy="3191026"/>
            <a:chOff x="1288359" y="1661159"/>
            <a:chExt cx="5252033" cy="4291965"/>
          </a:xfrm>
        </p:grpSpPr>
        <p:pic>
          <p:nvPicPr>
            <p:cNvPr id="10" name="內容版面配置區 15"/>
            <p:cNvPicPr>
              <a:picLocks noChangeAspect="1"/>
            </p:cNvPicPr>
            <p:nvPr/>
          </p:nvPicPr>
          <p:blipFill rotWithShape="1">
            <a:blip r:embed="rId3"/>
            <a:srcRect l="3712" t="5336" r="44241"/>
            <a:stretch/>
          </p:blipFill>
          <p:spPr>
            <a:xfrm>
              <a:off x="1288359" y="1661159"/>
              <a:ext cx="5252033" cy="4291965"/>
            </a:xfrm>
            <a:prstGeom prst="roundRect">
              <a:avLst>
                <a:gd name="adj" fmla="val 911"/>
              </a:avLst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382057" y="4554695"/>
                  <a:ext cx="2377149" cy="11211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2800" b="1" i="1" smtClean="0">
                            <a:solidFill>
                              <a:srgbClr val="CC5350"/>
                            </a:solidFill>
                            <a:effectLst>
                              <a:glow rad="63500">
                                <a:schemeClr val="tx2"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1" i="1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altLang="zh-TW" sz="2800" b="1" i="1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</m:oMath>
                    </m:oMathPara>
                  </a14:m>
                  <a:endParaRPr lang="zh-TW" altLang="en-US" sz="2800" b="1" dirty="0">
                    <a:solidFill>
                      <a:srgbClr val="CC5350"/>
                    </a:solidFill>
                    <a:effectLst>
                      <a:glow rad="63500">
                        <a:schemeClr val="tx2"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2057" y="4554695"/>
                  <a:ext cx="2377149" cy="1121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050803" y="2110485"/>
                  <a:ext cx="3039657" cy="1456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2800" b="1" i="1" smtClean="0">
                            <a:solidFill>
                              <a:srgbClr val="5E92C5"/>
                            </a:solidFill>
                            <a:effectLst>
                              <a:glow rad="63500">
                                <a:schemeClr val="tx2"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num>
                                  <m:den>
                                    <m: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TW" altLang="en-US" sz="2800" b="1" dirty="0">
                    <a:solidFill>
                      <a:srgbClr val="5E92C5"/>
                    </a:solidFill>
                    <a:effectLst>
                      <a:glow rad="63500">
                        <a:schemeClr val="tx2"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0803" y="2110485"/>
                  <a:ext cx="3039657" cy="1456632"/>
                </a:xfrm>
                <a:prstGeom prst="rect">
                  <a:avLst/>
                </a:prstGeom>
                <a:blipFill>
                  <a:blip r:embed="rId5"/>
                  <a:stretch>
                    <a:fillRect b="-11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7918726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Un-normalized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i="1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Number of enemy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7918726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9836" r="-33348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Un-normalized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9836" r="-3334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Number of enemy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09836" r="-3334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89" y="5161364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+0.1005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72930" y="5127224"/>
                <a:ext cx="1098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zh-TW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 smtClean="0">
                    <a:solidFill>
                      <a:srgbClr val="00B050"/>
                    </a:solidFill>
                  </a:rPr>
                  <a:t>000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930" y="5127224"/>
                <a:ext cx="1098379" cy="369332"/>
              </a:xfrm>
              <a:prstGeom prst="rect">
                <a:avLst/>
              </a:prstGeom>
              <a:blipFill>
                <a:blip r:embed="rId7"/>
                <a:stretch>
                  <a:fillRect t="-9836" r="-4420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8" y="3887810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0" y="3887810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we </a:t>
                </a:r>
                <a:r>
                  <a:rPr lang="en-US" altLang="zh-TW" dirty="0" smtClean="0"/>
                  <a:t>expected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</a:t>
                </a:r>
                <a:r>
                  <a:rPr lang="en-US" altLang="zh-TW" dirty="0" smtClean="0"/>
                  <a:t>the original one 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metric: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</a:t>
            </a:r>
            <a:r>
              <a:rPr lang="en-US" altLang="zh-TW" dirty="0" smtClean="0"/>
              <a:t>metric</a:t>
            </a:r>
            <a:r>
              <a:rPr lang="en-US" altLang="zh-TW" dirty="0"/>
              <a:t>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</a:t>
            </a:r>
            <a:r>
              <a:rPr lang="en-US" altLang="zh-TW" dirty="0"/>
              <a:t>metric: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</a:t>
            </a:r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7323136" cy="2883158"/>
          </a:xfrm>
        </p:spPr>
        <p:txBody>
          <a:bodyPr/>
          <a:lstStyle/>
          <a:p>
            <a:r>
              <a:rPr lang="en-US" altLang="zh-TW" dirty="0" smtClean="0"/>
              <a:t>Setting about fitness function weights of each volume</a:t>
            </a:r>
          </a:p>
          <a:p>
            <a:r>
              <a:rPr lang="en-US" altLang="zh-TW" dirty="0" smtClean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60" y="2481944"/>
            <a:ext cx="240662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Set the weights of fitness functions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36131"/>
          <a:stretch/>
        </p:blipFill>
        <p:spPr>
          <a:xfrm>
            <a:off x="8739912" y="2584808"/>
            <a:ext cx="2137711" cy="2654625"/>
          </a:xfrm>
          <a:prstGeom prst="roundRect">
            <a:avLst>
              <a:gd name="adj" fmla="val 1610"/>
            </a:avLst>
          </a:prstGeom>
        </p:spPr>
      </p:pic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Export the completed level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Experiment design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Collection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248182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Raw data: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33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Filtering of Fitness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20046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(12.0, 2.0, 0.0)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(12.0, 2.0, 0.0)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Calculate the sum of the fitness score each chromosome.</a:t>
            </a:r>
          </a:p>
          <a:p>
            <a:endParaRPr lang="en-US" altLang="zh-TW" dirty="0"/>
          </a:p>
        </p:txBody>
      </p:sp>
      <p:graphicFrame>
        <p:nvGraphicFramePr>
          <p:cNvPr id="10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9854333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'position', 'type'])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''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8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Comparison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Fitness Comparison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30" y="1409700"/>
            <a:ext cx="791661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3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</a:t>
            </a:r>
            <a:r>
              <a:rPr lang="en-US" altLang="zh-TW" dirty="0"/>
              <a:t>Filtering of 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13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765993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cxnSp>
        <p:nvCxnSpPr>
          <p:cNvPr id="22" name="直線接點 21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內容版面配置區 2"/>
          <p:cNvSpPr txBox="1">
            <a:spLocks/>
          </p:cNvSpPr>
          <p:nvPr/>
        </p:nvSpPr>
        <p:spPr>
          <a:xfrm>
            <a:off x="790575" y="4763740"/>
            <a:ext cx="6562735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Store the </a:t>
            </a:r>
            <a:r>
              <a:rPr lang="en-US" altLang="zh-TW" b="1" dirty="0" smtClean="0">
                <a:solidFill>
                  <a:srgbClr val="FFC000"/>
                </a:solidFill>
              </a:rPr>
              <a:t>positions</a:t>
            </a:r>
            <a:r>
              <a:rPr lang="en-US" altLang="zh-TW" dirty="0" smtClean="0"/>
              <a:t> and their </a:t>
            </a:r>
            <a:r>
              <a:rPr lang="en-US" altLang="zh-TW" b="1" dirty="0" smtClean="0">
                <a:solidFill>
                  <a:srgbClr val="FFC000"/>
                </a:solidFill>
              </a:rPr>
              <a:t>gene types</a:t>
            </a:r>
            <a:r>
              <a:rPr lang="en-US" altLang="zh-TW" dirty="0" smtClean="0"/>
              <a:t> each </a:t>
            </a:r>
            <a:r>
              <a:rPr lang="en-US" altLang="zh-TW" dirty="0"/>
              <a:t>chromosome (individual</a:t>
            </a:r>
            <a:r>
              <a:rPr lang="en-US" altLang="zh-TW" dirty="0" smtClean="0"/>
              <a:t>).</a:t>
            </a:r>
            <a:endParaRPr lang="en-US" altLang="zh-TW" dirty="0"/>
          </a:p>
        </p:txBody>
      </p:sp>
      <p:sp>
        <p:nvSpPr>
          <p:cNvPr id="27" name="矩形 26"/>
          <p:cNvSpPr/>
          <p:nvPr/>
        </p:nvSpPr>
        <p:spPr>
          <a:xfrm>
            <a:off x="3675637" y="2984132"/>
            <a:ext cx="3677673" cy="52322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92D05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Useless</a:t>
            </a:r>
            <a:r>
              <a:rPr lang="en-US" altLang="zh-TW" sz="28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 and </a:t>
            </a:r>
            <a:r>
              <a:rPr lang="en-US" altLang="zh-TW" sz="2800" dirty="0">
                <a:solidFill>
                  <a:srgbClr val="FFFF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duplicated</a:t>
            </a:r>
          </a:p>
        </p:txBody>
      </p:sp>
      <p:graphicFrame>
        <p:nvGraphicFramePr>
          <p:cNvPr id="29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162136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'label', 'score'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'Run no.', 'Gen no.', 'chm no.', 'position'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7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52610"/>
            <a:ext cx="3037661" cy="13018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2" y="2069987"/>
            <a:ext cx="3037661" cy="130185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44" y="2069989"/>
            <a:ext cx="3037661" cy="13018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8"/>
            <a:ext cx="3037661" cy="13018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1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36080"/>
            <a:ext cx="3037661" cy="130185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1" y="2069987"/>
            <a:ext cx="3037661" cy="130185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13" y="2069987"/>
            <a:ext cx="3037661" cy="130185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7"/>
            <a:ext cx="3037661" cy="130185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0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Provide </a:t>
            </a:r>
            <a:r>
              <a:rPr lang="en-US" altLang="zh-TW" dirty="0"/>
              <a:t>a systematic </a:t>
            </a:r>
            <a:r>
              <a:rPr lang="en-US" altLang="zh-TW" dirty="0" smtClean="0"/>
              <a:t>framework to make game designers develop the game level rapidly.</a:t>
            </a:r>
          </a:p>
          <a:p>
            <a:pPr lvl="1"/>
            <a:r>
              <a:rPr lang="en-US" altLang="zh-TW" dirty="0" smtClean="0"/>
              <a:t>Mission-driven topology.</a:t>
            </a:r>
          </a:p>
          <a:p>
            <a:pPr lvl="1"/>
            <a:r>
              <a:rPr lang="en-US" altLang="zh-TW" dirty="0" smtClean="0"/>
              <a:t>Tool about procedural </a:t>
            </a:r>
            <a:r>
              <a:rPr lang="en-US" altLang="zh-TW" dirty="0"/>
              <a:t>content </a:t>
            </a:r>
            <a:r>
              <a:rPr lang="en-US" altLang="zh-TW" dirty="0" smtClean="0"/>
              <a:t>generation for mission graph. </a:t>
            </a:r>
          </a:p>
          <a:p>
            <a:r>
              <a:rPr lang="en-US" altLang="zh-TW" dirty="0" smtClean="0"/>
              <a:t>Multi-objective problem in GA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1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</a:t>
            </a:r>
            <a:r>
              <a:rPr lang="en-US" altLang="zh-TW" sz="1200" dirty="0" smtClean="0">
                <a:effectLst/>
              </a:rPr>
              <a:t>Berlin </a:t>
            </a:r>
            <a:r>
              <a:rPr lang="en-US" altLang="zh-TW" sz="1200" dirty="0">
                <a:effectLst/>
              </a:rPr>
              <a:t>Heidelberg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</a:t>
            </a:r>
            <a:r>
              <a:rPr lang="en-US" altLang="zh-TW" sz="1200" dirty="0" smtClean="0">
                <a:effectLst/>
              </a:rPr>
              <a:t>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Ze-Hao Wang @ NTUST CSIE GAME </a:t>
            </a:r>
            <a:r>
              <a:rPr lang="en-US" altLang="zh-TW" dirty="0"/>
              <a:t>Lab </a:t>
            </a:r>
            <a:r>
              <a:rPr lang="en-US" altLang="zh-TW" dirty="0" smtClean="0"/>
              <a:t>- Master </a:t>
            </a:r>
            <a:r>
              <a:rPr lang="en-US" altLang="zh-TW" dirty="0"/>
              <a:t>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10358</TotalTime>
  <Words>4475</Words>
  <Application>Microsoft Office PowerPoint</Application>
  <PresentationFormat>寬螢幕</PresentationFormat>
  <Paragraphs>1192</Paragraphs>
  <Slides>83</Slides>
  <Notes>1</Notes>
  <HiddenSlides>7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8" baseType="lpstr">
      <vt:lpstr>Adobe Arabic</vt:lpstr>
      <vt:lpstr>Adobe Garamond Pro Bold</vt:lpstr>
      <vt:lpstr>微軟正黑體</vt:lpstr>
      <vt:lpstr>新細明體</vt:lpstr>
      <vt:lpstr>Arial</vt:lpstr>
      <vt:lpstr>Book Antiqua</vt:lpstr>
      <vt:lpstr>Calibri</vt:lpstr>
      <vt:lpstr>Calisto MT</vt:lpstr>
      <vt:lpstr>Cambria Math</vt:lpstr>
      <vt:lpstr>Courier New</vt:lpstr>
      <vt:lpstr>Poor Richard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Pseudocode of Rewrite System I</vt:lpstr>
      <vt:lpstr>FindMatchs with the Random seed</vt:lpstr>
      <vt:lpstr>Manual</vt:lpstr>
      <vt:lpstr>Manual</vt:lpstr>
      <vt:lpstr>Manual</vt:lpstr>
      <vt:lpstr>Room Definitions and Instruction</vt:lpstr>
      <vt:lpstr>Voxel-based units in Editor</vt:lpstr>
      <vt:lpstr>Decorations in Editor</vt:lpstr>
      <vt:lpstr>Connections in Editor</vt:lpstr>
      <vt:lpstr>Rewrite System II</vt:lpstr>
      <vt:lpstr>Instruction of Rewrite System II</vt:lpstr>
      <vt:lpstr>Replacement of Rewrite System II</vt:lpstr>
      <vt:lpstr>Pseudocode of Rewrite System II</vt:lpstr>
      <vt:lpstr>Collision issue</vt:lpstr>
      <vt:lpstr>Manual</vt:lpstr>
      <vt:lpstr>Manual</vt:lpstr>
      <vt:lpstr>Manual</vt:lpstr>
      <vt:lpstr>Manual</vt:lpstr>
      <vt:lpstr>Genetic Algorithm in Segments Evolution</vt:lpstr>
      <vt:lpstr>Algorithm flow</vt:lpstr>
      <vt:lpstr>Gene</vt:lpstr>
      <vt:lpstr>Crossover</vt:lpstr>
      <vt:lpstr>Mutation</vt:lpstr>
      <vt:lpstr>Fitness functions of GA</vt:lpstr>
      <vt:lpstr>Main Path Calculation</vt:lpstr>
      <vt:lpstr>Normalize the fitness scores</vt:lpstr>
      <vt:lpstr>1st metric: Neglected</vt:lpstr>
      <vt:lpstr>2nd metric: Block</vt:lpstr>
      <vt:lpstr>3rd metric: Intercept</vt:lpstr>
      <vt:lpstr>4th metric: Patrol</vt:lpstr>
      <vt:lpstr>5th metric: Guard</vt:lpstr>
      <vt:lpstr>6th metric: Dominated</vt:lpstr>
      <vt:lpstr>7th metric: Support</vt:lpstr>
      <vt:lpstr>8th metric: Cover</vt:lpstr>
      <vt:lpstr>9th metric: Trap</vt:lpstr>
      <vt:lpstr>Manual</vt:lpstr>
      <vt:lpstr>Manual</vt:lpstr>
      <vt:lpstr>Experimental Results</vt:lpstr>
      <vt:lpstr>Experiment design</vt:lpstr>
      <vt:lpstr>Data Collection</vt:lpstr>
      <vt:lpstr>Data Filtering of Fitness Comparison</vt:lpstr>
      <vt:lpstr>Fitness Comparison</vt:lpstr>
      <vt:lpstr>Data Filtering of Density Analysis</vt:lpstr>
      <vt:lpstr>Density Analysis</vt:lpstr>
      <vt:lpstr>Density Analysis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Salmon</cp:lastModifiedBy>
  <cp:revision>356</cp:revision>
  <dcterms:created xsi:type="dcterms:W3CDTF">2017-06-15T05:52:41Z</dcterms:created>
  <dcterms:modified xsi:type="dcterms:W3CDTF">2017-07-06T14:41:07Z</dcterms:modified>
</cp:coreProperties>
</file>